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29" r:id="rId2"/>
    <p:sldId id="423" r:id="rId3"/>
    <p:sldId id="420" r:id="rId4"/>
    <p:sldId id="424" r:id="rId5"/>
    <p:sldId id="358" r:id="rId6"/>
    <p:sldId id="412" r:id="rId7"/>
    <p:sldId id="422" r:id="rId8"/>
    <p:sldId id="260" r:id="rId9"/>
    <p:sldId id="292" r:id="rId10"/>
    <p:sldId id="415" r:id="rId11"/>
    <p:sldId id="364" r:id="rId12"/>
    <p:sldId id="416" r:id="rId13"/>
    <p:sldId id="438" r:id="rId14"/>
    <p:sldId id="410" r:id="rId15"/>
    <p:sldId id="265" r:id="rId16"/>
    <p:sldId id="270" r:id="rId17"/>
    <p:sldId id="391" r:id="rId18"/>
    <p:sldId id="376" r:id="rId19"/>
    <p:sldId id="417" r:id="rId20"/>
    <p:sldId id="371" r:id="rId21"/>
    <p:sldId id="306" r:id="rId22"/>
    <p:sldId id="285" r:id="rId23"/>
    <p:sldId id="397" r:id="rId24"/>
    <p:sldId id="282" r:id="rId25"/>
    <p:sldId id="400" r:id="rId26"/>
    <p:sldId id="435" r:id="rId27"/>
    <p:sldId id="433" r:id="rId28"/>
    <p:sldId id="406" r:id="rId29"/>
    <p:sldId id="408"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F78924-EC24-4EAE-81AE-685202B9E37E}">
          <p14:sldIdLst>
            <p14:sldId id="329"/>
            <p14:sldId id="423"/>
            <p14:sldId id="420"/>
            <p14:sldId id="424"/>
            <p14:sldId id="358"/>
            <p14:sldId id="412"/>
            <p14:sldId id="422"/>
            <p14:sldId id="260"/>
            <p14:sldId id="292"/>
            <p14:sldId id="415"/>
            <p14:sldId id="364"/>
            <p14:sldId id="416"/>
            <p14:sldId id="438"/>
            <p14:sldId id="410"/>
            <p14:sldId id="265"/>
            <p14:sldId id="270"/>
            <p14:sldId id="391"/>
            <p14:sldId id="376"/>
            <p14:sldId id="417"/>
            <p14:sldId id="371"/>
            <p14:sldId id="306"/>
            <p14:sldId id="285"/>
            <p14:sldId id="397"/>
            <p14:sldId id="282"/>
            <p14:sldId id="400"/>
            <p14:sldId id="435"/>
            <p14:sldId id="433"/>
            <p14:sldId id="406"/>
            <p14:sldId id="40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E7C60B-6313-5A68-8352-CF45090CFB64}" name="Janette Canas" initials="JC" userId="S::janette.canas@apdcares.org::96ef14b3-c3c8-4698-839f-672884eac1e3" providerId="AD"/>
  <p188:author id="{0E8B780E-1DA5-2713-E457-190E8F0EC963}" name="Crystal Crowell" initials="CC" userId="S::crystal.crowell@apdcares.org::8c0cb743-3e6f-420e-bcae-1c0a893de941" providerId="AD"/>
  <p188:author id="{9B83182E-F08B-BA2C-B505-1BFC5D6FAEE9}" name="Kevin Bailey" initials="KB" userId="S::kevin.bailey@apdcares.org::193f99a7-150f-4770-b3c0-bc07c7434a1a" providerId="AD"/>
  <p188:author id="{225DBD6B-8604-4851-2029-20DC0104B6AD}" name="Gina Herron" initials="GH" userId="S::gina.herron@apdcares.org::f3b7a035-39be-4aab-8302-d034916c516c" providerId="AD"/>
  <p188:author id="{B71B6C75-E971-30F8-1174-AC45BA280DAB}" name="Christy Smiley" initials="CS" userId="S::Christy.Smiley@apdcares.org::71f0b80e-942c-4288-85b3-27794bfb0f3d" providerId="AD"/>
  <p188:author id="{6D6A417C-EC38-A6D2-F0E8-9B9BFA6149B1}" name="Kathryn Whitehurst" initials="KW" userId="S::Kathryn.Whitehurst@apdcares.org::8edd6088-5346-49fc-bcd8-f186b1ff5e07" providerId="AD"/>
  <p188:author id="{F0BBD5A8-D904-3D29-C900-94058A0D4E62}" name="Christy Smiley" initials="CS" userId="S::christy.smiley@apdcares.org::71f0b80e-942c-4288-85b3-27794bfb0f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B7B"/>
    <a:srgbClr val="AFDC7E"/>
    <a:srgbClr val="04D0EC"/>
    <a:srgbClr val="A6D86E"/>
    <a:srgbClr val="87BF65"/>
    <a:srgbClr val="7E80E2"/>
    <a:srgbClr val="E1F46C"/>
    <a:srgbClr val="BFC7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2832" autoAdjust="0"/>
  </p:normalViewPr>
  <p:slideViewPr>
    <p:cSldViewPr snapToGrid="0">
      <p:cViewPr varScale="1">
        <p:scale>
          <a:sx n="106" d="100"/>
          <a:sy n="106" d="100"/>
        </p:scale>
        <p:origin x="6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1" Type="http://schemas.openxmlformats.org/officeDocument/2006/relationships/hyperlink" Target="http://www.dcf.state.fl.us/programs/abuse/"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www.dcf.state.fl.us/programs/abus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B45BE-E196-428C-859D-D2FD0203BCA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01BB968-F9DC-42B6-A264-1CAEA876A0A1}">
      <dgm:prSet phldrT="[Text]" custT="1"/>
      <dgm:spPr/>
      <dgm:t>
        <a:bodyPr/>
        <a:lstStyle/>
        <a:p>
          <a:r>
            <a:rPr lang="en-US" sz="3600" b="0" dirty="0"/>
            <a:t>About our Agency</a:t>
          </a:r>
        </a:p>
      </dgm:t>
    </dgm:pt>
    <dgm:pt modelId="{8FDA2627-15B9-4661-9A16-D9C98E8A674E}" type="parTrans" cxnId="{9417C379-366C-40ED-AFB3-ABA6242FF8F5}">
      <dgm:prSet/>
      <dgm:spPr/>
      <dgm:t>
        <a:bodyPr/>
        <a:lstStyle/>
        <a:p>
          <a:endParaRPr lang="en-US"/>
        </a:p>
      </dgm:t>
    </dgm:pt>
    <dgm:pt modelId="{71F056FF-0881-434B-B4CA-0243A169D290}" type="sibTrans" cxnId="{9417C379-366C-40ED-AFB3-ABA6242FF8F5}">
      <dgm:prSet/>
      <dgm:spPr/>
      <dgm:t>
        <a:bodyPr/>
        <a:lstStyle/>
        <a:p>
          <a:endParaRPr lang="en-US"/>
        </a:p>
      </dgm:t>
    </dgm:pt>
    <dgm:pt modelId="{9262E0BB-F2E8-4B41-912A-CF7B2A88698C}">
      <dgm:prSet phldrT="[Text]" custT="1"/>
      <dgm:spPr/>
      <dgm:t>
        <a:bodyPr/>
        <a:lstStyle/>
        <a:p>
          <a:r>
            <a:rPr lang="en-US" sz="3600" b="0" dirty="0"/>
            <a:t>Florida Statutes</a:t>
          </a:r>
        </a:p>
      </dgm:t>
    </dgm:pt>
    <dgm:pt modelId="{8C5898F8-5A50-40FE-ADA4-14A39AA7691E}" type="parTrans" cxnId="{C9434A4D-459B-4DEF-B609-26A636E4AB18}">
      <dgm:prSet/>
      <dgm:spPr/>
      <dgm:t>
        <a:bodyPr/>
        <a:lstStyle/>
        <a:p>
          <a:endParaRPr lang="en-US"/>
        </a:p>
      </dgm:t>
    </dgm:pt>
    <dgm:pt modelId="{0935BDC1-7488-46C2-83D7-4CE32A7AF0BB}" type="sibTrans" cxnId="{C9434A4D-459B-4DEF-B609-26A636E4AB18}">
      <dgm:prSet/>
      <dgm:spPr/>
      <dgm:t>
        <a:bodyPr/>
        <a:lstStyle/>
        <a:p>
          <a:endParaRPr lang="en-US"/>
        </a:p>
      </dgm:t>
    </dgm:pt>
    <dgm:pt modelId="{59C243BF-9688-4DD7-89BC-F919368B257F}">
      <dgm:prSet phldrT="[Text]" custT="1"/>
      <dgm:spPr/>
      <dgm:t>
        <a:bodyPr/>
        <a:lstStyle/>
        <a:p>
          <a:r>
            <a:rPr lang="en-US" sz="3600" b="0" dirty="0"/>
            <a:t>Abuse, Neglect, and Exploitation</a:t>
          </a:r>
        </a:p>
      </dgm:t>
    </dgm:pt>
    <dgm:pt modelId="{33A0F400-1C23-47FE-AF43-08BAC3649A9B}" type="parTrans" cxnId="{D32C08F2-FCE5-4C12-973B-FE2AFD3A9CF7}">
      <dgm:prSet/>
      <dgm:spPr/>
      <dgm:t>
        <a:bodyPr/>
        <a:lstStyle/>
        <a:p>
          <a:endParaRPr lang="en-US"/>
        </a:p>
      </dgm:t>
    </dgm:pt>
    <dgm:pt modelId="{176C98A9-C323-4C5E-903C-4D23B83400E3}" type="sibTrans" cxnId="{D32C08F2-FCE5-4C12-973B-FE2AFD3A9CF7}">
      <dgm:prSet/>
      <dgm:spPr/>
      <dgm:t>
        <a:bodyPr/>
        <a:lstStyle/>
        <a:p>
          <a:endParaRPr lang="en-US"/>
        </a:p>
      </dgm:t>
    </dgm:pt>
    <dgm:pt modelId="{EFE97FB8-1FA4-4BE6-BA1C-60EC86C0EF43}">
      <dgm:prSet phldrT="[Text]" custT="1"/>
      <dgm:spPr/>
      <dgm:t>
        <a:bodyPr/>
        <a:lstStyle/>
        <a:p>
          <a:r>
            <a:rPr lang="en-US" sz="3600" b="0" dirty="0"/>
            <a:t>National Statistics</a:t>
          </a:r>
        </a:p>
      </dgm:t>
    </dgm:pt>
    <dgm:pt modelId="{38067610-2D18-42B1-8DC6-4A93630762B8}" type="parTrans" cxnId="{16305B2F-DCCA-437F-A723-3CCA3E7B3B5D}">
      <dgm:prSet/>
      <dgm:spPr/>
      <dgm:t>
        <a:bodyPr/>
        <a:lstStyle/>
        <a:p>
          <a:endParaRPr lang="en-US"/>
        </a:p>
      </dgm:t>
    </dgm:pt>
    <dgm:pt modelId="{2C4FCA47-D5B0-422D-B3D1-03FC7E505E42}" type="sibTrans" cxnId="{16305B2F-DCCA-437F-A723-3CCA3E7B3B5D}">
      <dgm:prSet/>
      <dgm:spPr/>
      <dgm:t>
        <a:bodyPr/>
        <a:lstStyle/>
        <a:p>
          <a:endParaRPr lang="en-US"/>
        </a:p>
      </dgm:t>
    </dgm:pt>
    <dgm:pt modelId="{E6D5386C-4FCB-4E76-A837-7B8D3FB15DF8}">
      <dgm:prSet phldrT="[Text]" custT="1"/>
      <dgm:spPr/>
      <dgm:t>
        <a:bodyPr/>
        <a:lstStyle/>
        <a:p>
          <a:r>
            <a:rPr lang="en-US" sz="3600" b="0" dirty="0"/>
            <a:t>Bullying</a:t>
          </a:r>
        </a:p>
      </dgm:t>
    </dgm:pt>
    <dgm:pt modelId="{C521B0DD-E6E3-4443-9FF6-C8F8B5842D56}" type="parTrans" cxnId="{805BB38F-C2A4-4151-BCD8-D7BBBCF1F641}">
      <dgm:prSet/>
      <dgm:spPr/>
      <dgm:t>
        <a:bodyPr/>
        <a:lstStyle/>
        <a:p>
          <a:endParaRPr lang="en-US"/>
        </a:p>
      </dgm:t>
    </dgm:pt>
    <dgm:pt modelId="{12F99852-F2E7-4166-B4C9-44D199CC945F}" type="sibTrans" cxnId="{805BB38F-C2A4-4151-BCD8-D7BBBCF1F641}">
      <dgm:prSet/>
      <dgm:spPr/>
      <dgm:t>
        <a:bodyPr/>
        <a:lstStyle/>
        <a:p>
          <a:endParaRPr lang="en-US"/>
        </a:p>
      </dgm:t>
    </dgm:pt>
    <dgm:pt modelId="{11D37696-5CA5-4D7F-AE52-848435995B87}">
      <dgm:prSet phldrT="[Text]" custT="1"/>
      <dgm:spPr/>
      <dgm:t>
        <a:bodyPr/>
        <a:lstStyle/>
        <a:p>
          <a:r>
            <a:rPr lang="en-US" sz="3600" b="0" dirty="0"/>
            <a:t>Prevention Methods</a:t>
          </a:r>
        </a:p>
      </dgm:t>
    </dgm:pt>
    <dgm:pt modelId="{42245C01-A1E3-4E5B-B032-8E84ECD85FE5}" type="parTrans" cxnId="{E8BBDAA2-F38A-437D-84C6-9368B1686A40}">
      <dgm:prSet/>
      <dgm:spPr/>
      <dgm:t>
        <a:bodyPr/>
        <a:lstStyle/>
        <a:p>
          <a:endParaRPr lang="en-US"/>
        </a:p>
      </dgm:t>
    </dgm:pt>
    <dgm:pt modelId="{68765945-576A-4135-9849-99EAFD7EFE06}" type="sibTrans" cxnId="{E8BBDAA2-F38A-437D-84C6-9368B1686A40}">
      <dgm:prSet/>
      <dgm:spPr/>
      <dgm:t>
        <a:bodyPr/>
        <a:lstStyle/>
        <a:p>
          <a:endParaRPr lang="en-US"/>
        </a:p>
      </dgm:t>
    </dgm:pt>
    <dgm:pt modelId="{7F765AA7-7FCD-4030-9C8B-B3DEEE206377}">
      <dgm:prSet phldrT="[Text]" custT="1"/>
      <dgm:spPr/>
      <dgm:t>
        <a:bodyPr/>
        <a:lstStyle/>
        <a:p>
          <a:r>
            <a:rPr lang="en-US" sz="3600" b="0" dirty="0"/>
            <a:t>Reporting and Barriers</a:t>
          </a:r>
        </a:p>
      </dgm:t>
    </dgm:pt>
    <dgm:pt modelId="{F89CA452-008C-468D-9EA3-FEEDB8740F93}" type="parTrans" cxnId="{BAA3CAE5-94CC-4F17-AD08-1825510E54A6}">
      <dgm:prSet/>
      <dgm:spPr/>
      <dgm:t>
        <a:bodyPr/>
        <a:lstStyle/>
        <a:p>
          <a:endParaRPr lang="en-US"/>
        </a:p>
      </dgm:t>
    </dgm:pt>
    <dgm:pt modelId="{5A39460B-8DF3-4E85-B53B-32A81BF676AF}" type="sibTrans" cxnId="{BAA3CAE5-94CC-4F17-AD08-1825510E54A6}">
      <dgm:prSet/>
      <dgm:spPr/>
      <dgm:t>
        <a:bodyPr/>
        <a:lstStyle/>
        <a:p>
          <a:endParaRPr lang="en-US"/>
        </a:p>
      </dgm:t>
    </dgm:pt>
    <dgm:pt modelId="{47E90E5A-21FF-4BF3-A10B-75C81CF95C61}" type="pres">
      <dgm:prSet presAssocID="{C76B45BE-E196-428C-859D-D2FD0203BCA6}" presName="vert0" presStyleCnt="0">
        <dgm:presLayoutVars>
          <dgm:dir/>
          <dgm:animOne val="branch"/>
          <dgm:animLvl val="lvl"/>
        </dgm:presLayoutVars>
      </dgm:prSet>
      <dgm:spPr/>
    </dgm:pt>
    <dgm:pt modelId="{173DAECA-4E47-4C02-AD79-F3639F34C810}" type="pres">
      <dgm:prSet presAssocID="{D01BB968-F9DC-42B6-A264-1CAEA876A0A1}" presName="thickLine" presStyleLbl="alignNode1" presStyleIdx="0" presStyleCnt="7"/>
      <dgm:spPr/>
    </dgm:pt>
    <dgm:pt modelId="{A520E797-67D1-441C-BCE0-2C0833672C1F}" type="pres">
      <dgm:prSet presAssocID="{D01BB968-F9DC-42B6-A264-1CAEA876A0A1}" presName="horz1" presStyleCnt="0"/>
      <dgm:spPr/>
    </dgm:pt>
    <dgm:pt modelId="{500CC7EA-6B94-4D04-8D0C-D0CE1DB6099A}" type="pres">
      <dgm:prSet presAssocID="{D01BB968-F9DC-42B6-A264-1CAEA876A0A1}" presName="tx1" presStyleLbl="revTx" presStyleIdx="0" presStyleCnt="7"/>
      <dgm:spPr/>
    </dgm:pt>
    <dgm:pt modelId="{3E664665-E563-48BE-B4BA-46B8D1BD7654}" type="pres">
      <dgm:prSet presAssocID="{D01BB968-F9DC-42B6-A264-1CAEA876A0A1}" presName="vert1" presStyleCnt="0"/>
      <dgm:spPr/>
    </dgm:pt>
    <dgm:pt modelId="{667A9A22-92C8-47C0-901A-E5190E9AB08A}" type="pres">
      <dgm:prSet presAssocID="{9262E0BB-F2E8-4B41-912A-CF7B2A88698C}" presName="thickLine" presStyleLbl="alignNode1" presStyleIdx="1" presStyleCnt="7"/>
      <dgm:spPr/>
    </dgm:pt>
    <dgm:pt modelId="{35324BAF-3BB0-4977-989A-6720136D056E}" type="pres">
      <dgm:prSet presAssocID="{9262E0BB-F2E8-4B41-912A-CF7B2A88698C}" presName="horz1" presStyleCnt="0"/>
      <dgm:spPr/>
    </dgm:pt>
    <dgm:pt modelId="{654B1F3C-AB9C-4A1E-9F7B-FDE3F8C0BA3C}" type="pres">
      <dgm:prSet presAssocID="{9262E0BB-F2E8-4B41-912A-CF7B2A88698C}" presName="tx1" presStyleLbl="revTx" presStyleIdx="1" presStyleCnt="7"/>
      <dgm:spPr/>
    </dgm:pt>
    <dgm:pt modelId="{85C8D0AD-6E3B-456B-9D40-8A3D2CD3120C}" type="pres">
      <dgm:prSet presAssocID="{9262E0BB-F2E8-4B41-912A-CF7B2A88698C}" presName="vert1" presStyleCnt="0"/>
      <dgm:spPr/>
    </dgm:pt>
    <dgm:pt modelId="{A16593DB-2CB1-43D0-8F1E-C32D8D6DADD1}" type="pres">
      <dgm:prSet presAssocID="{59C243BF-9688-4DD7-89BC-F919368B257F}" presName="thickLine" presStyleLbl="alignNode1" presStyleIdx="2" presStyleCnt="7"/>
      <dgm:spPr/>
    </dgm:pt>
    <dgm:pt modelId="{86D58CA9-D8BA-4674-9864-E3F0D74FCD53}" type="pres">
      <dgm:prSet presAssocID="{59C243BF-9688-4DD7-89BC-F919368B257F}" presName="horz1" presStyleCnt="0"/>
      <dgm:spPr/>
    </dgm:pt>
    <dgm:pt modelId="{F8208E57-D994-4919-857D-960448326A47}" type="pres">
      <dgm:prSet presAssocID="{59C243BF-9688-4DD7-89BC-F919368B257F}" presName="tx1" presStyleLbl="revTx" presStyleIdx="2" presStyleCnt="7"/>
      <dgm:spPr/>
    </dgm:pt>
    <dgm:pt modelId="{D920F7CD-914A-4616-9931-57E41E8E9FC0}" type="pres">
      <dgm:prSet presAssocID="{59C243BF-9688-4DD7-89BC-F919368B257F}" presName="vert1" presStyleCnt="0"/>
      <dgm:spPr/>
    </dgm:pt>
    <dgm:pt modelId="{9B4FE549-2708-4B48-8685-925877B38DEE}" type="pres">
      <dgm:prSet presAssocID="{EFE97FB8-1FA4-4BE6-BA1C-60EC86C0EF43}" presName="thickLine" presStyleLbl="alignNode1" presStyleIdx="3" presStyleCnt="7"/>
      <dgm:spPr/>
    </dgm:pt>
    <dgm:pt modelId="{17D5BE58-D690-4628-8524-2B5EDC578653}" type="pres">
      <dgm:prSet presAssocID="{EFE97FB8-1FA4-4BE6-BA1C-60EC86C0EF43}" presName="horz1" presStyleCnt="0"/>
      <dgm:spPr/>
    </dgm:pt>
    <dgm:pt modelId="{CD0CD7E4-F4CD-4928-820A-437A6980CF56}" type="pres">
      <dgm:prSet presAssocID="{EFE97FB8-1FA4-4BE6-BA1C-60EC86C0EF43}" presName="tx1" presStyleLbl="revTx" presStyleIdx="3" presStyleCnt="7"/>
      <dgm:spPr/>
    </dgm:pt>
    <dgm:pt modelId="{7B85C6B0-58DD-41B0-B1D5-F13A417A49A8}" type="pres">
      <dgm:prSet presAssocID="{EFE97FB8-1FA4-4BE6-BA1C-60EC86C0EF43}" presName="vert1" presStyleCnt="0"/>
      <dgm:spPr/>
    </dgm:pt>
    <dgm:pt modelId="{8EB84AF9-7109-4A56-B278-7424AB609AF4}" type="pres">
      <dgm:prSet presAssocID="{E6D5386C-4FCB-4E76-A837-7B8D3FB15DF8}" presName="thickLine" presStyleLbl="alignNode1" presStyleIdx="4" presStyleCnt="7"/>
      <dgm:spPr/>
    </dgm:pt>
    <dgm:pt modelId="{AC1DD528-D559-4737-8075-A64D54C53723}" type="pres">
      <dgm:prSet presAssocID="{E6D5386C-4FCB-4E76-A837-7B8D3FB15DF8}" presName="horz1" presStyleCnt="0"/>
      <dgm:spPr/>
    </dgm:pt>
    <dgm:pt modelId="{EB5C3A39-3CC4-4D94-A794-EAFFC2D886F3}" type="pres">
      <dgm:prSet presAssocID="{E6D5386C-4FCB-4E76-A837-7B8D3FB15DF8}" presName="tx1" presStyleLbl="revTx" presStyleIdx="4" presStyleCnt="7"/>
      <dgm:spPr/>
    </dgm:pt>
    <dgm:pt modelId="{0D67A7E8-F3E5-4CC6-9423-7D6C4711990A}" type="pres">
      <dgm:prSet presAssocID="{E6D5386C-4FCB-4E76-A837-7B8D3FB15DF8}" presName="vert1" presStyleCnt="0"/>
      <dgm:spPr/>
    </dgm:pt>
    <dgm:pt modelId="{0329B09B-441E-49CB-A0BF-23DA0EFB3342}" type="pres">
      <dgm:prSet presAssocID="{11D37696-5CA5-4D7F-AE52-848435995B87}" presName="thickLine" presStyleLbl="alignNode1" presStyleIdx="5" presStyleCnt="7"/>
      <dgm:spPr/>
    </dgm:pt>
    <dgm:pt modelId="{C636EAA8-CCA8-4297-B8AF-1A484DEFEA34}" type="pres">
      <dgm:prSet presAssocID="{11D37696-5CA5-4D7F-AE52-848435995B87}" presName="horz1" presStyleCnt="0"/>
      <dgm:spPr/>
    </dgm:pt>
    <dgm:pt modelId="{66867CF5-0B7B-4095-81E8-B993CDCAA633}" type="pres">
      <dgm:prSet presAssocID="{11D37696-5CA5-4D7F-AE52-848435995B87}" presName="tx1" presStyleLbl="revTx" presStyleIdx="5" presStyleCnt="7"/>
      <dgm:spPr/>
    </dgm:pt>
    <dgm:pt modelId="{C043B9E1-5E62-4829-B6EB-3C19A1D64120}" type="pres">
      <dgm:prSet presAssocID="{11D37696-5CA5-4D7F-AE52-848435995B87}" presName="vert1" presStyleCnt="0"/>
      <dgm:spPr/>
    </dgm:pt>
    <dgm:pt modelId="{78AFF165-E3C6-4F06-9670-1FD3965EF9CC}" type="pres">
      <dgm:prSet presAssocID="{7F765AA7-7FCD-4030-9C8B-B3DEEE206377}" presName="thickLine" presStyleLbl="alignNode1" presStyleIdx="6" presStyleCnt="7"/>
      <dgm:spPr/>
    </dgm:pt>
    <dgm:pt modelId="{95905481-2DDC-4B9C-A8CA-D290A8B9A1DB}" type="pres">
      <dgm:prSet presAssocID="{7F765AA7-7FCD-4030-9C8B-B3DEEE206377}" presName="horz1" presStyleCnt="0"/>
      <dgm:spPr/>
    </dgm:pt>
    <dgm:pt modelId="{1B00A8FB-8B78-46DA-BBE7-9F97D75CC474}" type="pres">
      <dgm:prSet presAssocID="{7F765AA7-7FCD-4030-9C8B-B3DEEE206377}" presName="tx1" presStyleLbl="revTx" presStyleIdx="6" presStyleCnt="7"/>
      <dgm:spPr/>
    </dgm:pt>
    <dgm:pt modelId="{2B08B4E7-53AC-414C-BF94-F8690F0A4908}" type="pres">
      <dgm:prSet presAssocID="{7F765AA7-7FCD-4030-9C8B-B3DEEE206377}" presName="vert1" presStyleCnt="0"/>
      <dgm:spPr/>
    </dgm:pt>
  </dgm:ptLst>
  <dgm:cxnLst>
    <dgm:cxn modelId="{D069C921-9D6A-4AC7-8454-70E9574D967D}" type="presOf" srcId="{D01BB968-F9DC-42B6-A264-1CAEA876A0A1}" destId="{500CC7EA-6B94-4D04-8D0C-D0CE1DB6099A}" srcOrd="0" destOrd="0" presId="urn:microsoft.com/office/officeart/2008/layout/LinedList"/>
    <dgm:cxn modelId="{16305B2F-DCCA-437F-A723-3CCA3E7B3B5D}" srcId="{C76B45BE-E196-428C-859D-D2FD0203BCA6}" destId="{EFE97FB8-1FA4-4BE6-BA1C-60EC86C0EF43}" srcOrd="3" destOrd="0" parTransId="{38067610-2D18-42B1-8DC6-4A93630762B8}" sibTransId="{2C4FCA47-D5B0-422D-B3D1-03FC7E505E42}"/>
    <dgm:cxn modelId="{07389B30-51E2-4CF4-8FD5-EB87D83C7441}" type="presOf" srcId="{EFE97FB8-1FA4-4BE6-BA1C-60EC86C0EF43}" destId="{CD0CD7E4-F4CD-4928-820A-437A6980CF56}" srcOrd="0" destOrd="0" presId="urn:microsoft.com/office/officeart/2008/layout/LinedList"/>
    <dgm:cxn modelId="{A433AB44-528A-4632-8EC7-8E37D1E123C7}" type="presOf" srcId="{9262E0BB-F2E8-4B41-912A-CF7B2A88698C}" destId="{654B1F3C-AB9C-4A1E-9F7B-FDE3F8C0BA3C}" srcOrd="0" destOrd="0" presId="urn:microsoft.com/office/officeart/2008/layout/LinedList"/>
    <dgm:cxn modelId="{D2ECBA6B-C215-4287-A23C-62D21EB1AB17}" type="presOf" srcId="{59C243BF-9688-4DD7-89BC-F919368B257F}" destId="{F8208E57-D994-4919-857D-960448326A47}" srcOrd="0" destOrd="0" presId="urn:microsoft.com/office/officeart/2008/layout/LinedList"/>
    <dgm:cxn modelId="{C9434A4D-459B-4DEF-B609-26A636E4AB18}" srcId="{C76B45BE-E196-428C-859D-D2FD0203BCA6}" destId="{9262E0BB-F2E8-4B41-912A-CF7B2A88698C}" srcOrd="1" destOrd="0" parTransId="{8C5898F8-5A50-40FE-ADA4-14A39AA7691E}" sibTransId="{0935BDC1-7488-46C2-83D7-4CE32A7AF0BB}"/>
    <dgm:cxn modelId="{9417C379-366C-40ED-AFB3-ABA6242FF8F5}" srcId="{C76B45BE-E196-428C-859D-D2FD0203BCA6}" destId="{D01BB968-F9DC-42B6-A264-1CAEA876A0A1}" srcOrd="0" destOrd="0" parTransId="{8FDA2627-15B9-4661-9A16-D9C98E8A674E}" sibTransId="{71F056FF-0881-434B-B4CA-0243A169D290}"/>
    <dgm:cxn modelId="{F974975A-4618-413F-A172-FC7B8B3C18E4}" type="presOf" srcId="{7F765AA7-7FCD-4030-9C8B-B3DEEE206377}" destId="{1B00A8FB-8B78-46DA-BBE7-9F97D75CC474}" srcOrd="0" destOrd="0" presId="urn:microsoft.com/office/officeart/2008/layout/LinedList"/>
    <dgm:cxn modelId="{8A9DCE8D-9673-4C79-9F37-0C8AE73E5CDA}" type="presOf" srcId="{C76B45BE-E196-428C-859D-D2FD0203BCA6}" destId="{47E90E5A-21FF-4BF3-A10B-75C81CF95C61}" srcOrd="0" destOrd="0" presId="urn:microsoft.com/office/officeart/2008/layout/LinedList"/>
    <dgm:cxn modelId="{805BB38F-C2A4-4151-BCD8-D7BBBCF1F641}" srcId="{C76B45BE-E196-428C-859D-D2FD0203BCA6}" destId="{E6D5386C-4FCB-4E76-A837-7B8D3FB15DF8}" srcOrd="4" destOrd="0" parTransId="{C521B0DD-E6E3-4443-9FF6-C8F8B5842D56}" sibTransId="{12F99852-F2E7-4166-B4C9-44D199CC945F}"/>
    <dgm:cxn modelId="{E8BBDAA2-F38A-437D-84C6-9368B1686A40}" srcId="{C76B45BE-E196-428C-859D-D2FD0203BCA6}" destId="{11D37696-5CA5-4D7F-AE52-848435995B87}" srcOrd="5" destOrd="0" parTransId="{42245C01-A1E3-4E5B-B032-8E84ECD85FE5}" sibTransId="{68765945-576A-4135-9849-99EAFD7EFE06}"/>
    <dgm:cxn modelId="{1336A4C7-378D-4E97-A547-438F8ACB8124}" type="presOf" srcId="{11D37696-5CA5-4D7F-AE52-848435995B87}" destId="{66867CF5-0B7B-4095-81E8-B993CDCAA633}" srcOrd="0" destOrd="0" presId="urn:microsoft.com/office/officeart/2008/layout/LinedList"/>
    <dgm:cxn modelId="{BAA3CAE5-94CC-4F17-AD08-1825510E54A6}" srcId="{C76B45BE-E196-428C-859D-D2FD0203BCA6}" destId="{7F765AA7-7FCD-4030-9C8B-B3DEEE206377}" srcOrd="6" destOrd="0" parTransId="{F89CA452-008C-468D-9EA3-FEEDB8740F93}" sibTransId="{5A39460B-8DF3-4E85-B53B-32A81BF676AF}"/>
    <dgm:cxn modelId="{D32C08F2-FCE5-4C12-973B-FE2AFD3A9CF7}" srcId="{C76B45BE-E196-428C-859D-D2FD0203BCA6}" destId="{59C243BF-9688-4DD7-89BC-F919368B257F}" srcOrd="2" destOrd="0" parTransId="{33A0F400-1C23-47FE-AF43-08BAC3649A9B}" sibTransId="{176C98A9-C323-4C5E-903C-4D23B83400E3}"/>
    <dgm:cxn modelId="{F783A4F9-0CFB-404F-971A-0BCCD99D79C9}" type="presOf" srcId="{E6D5386C-4FCB-4E76-A837-7B8D3FB15DF8}" destId="{EB5C3A39-3CC4-4D94-A794-EAFFC2D886F3}" srcOrd="0" destOrd="0" presId="urn:microsoft.com/office/officeart/2008/layout/LinedList"/>
    <dgm:cxn modelId="{5FAEB903-8F76-4121-B422-58BA83BA27B2}" type="presParOf" srcId="{47E90E5A-21FF-4BF3-A10B-75C81CF95C61}" destId="{173DAECA-4E47-4C02-AD79-F3639F34C810}" srcOrd="0" destOrd="0" presId="urn:microsoft.com/office/officeart/2008/layout/LinedList"/>
    <dgm:cxn modelId="{2E40EBF6-0295-4F18-B02C-D9679842A5FF}" type="presParOf" srcId="{47E90E5A-21FF-4BF3-A10B-75C81CF95C61}" destId="{A520E797-67D1-441C-BCE0-2C0833672C1F}" srcOrd="1" destOrd="0" presId="urn:microsoft.com/office/officeart/2008/layout/LinedList"/>
    <dgm:cxn modelId="{5492E833-E6A4-43B1-B542-6FB3688F2701}" type="presParOf" srcId="{A520E797-67D1-441C-BCE0-2C0833672C1F}" destId="{500CC7EA-6B94-4D04-8D0C-D0CE1DB6099A}" srcOrd="0" destOrd="0" presId="urn:microsoft.com/office/officeart/2008/layout/LinedList"/>
    <dgm:cxn modelId="{B98E1A47-931B-4394-AA53-44BD628D9EF6}" type="presParOf" srcId="{A520E797-67D1-441C-BCE0-2C0833672C1F}" destId="{3E664665-E563-48BE-B4BA-46B8D1BD7654}" srcOrd="1" destOrd="0" presId="urn:microsoft.com/office/officeart/2008/layout/LinedList"/>
    <dgm:cxn modelId="{86E5C334-AEE2-481C-940F-A63984C65FCF}" type="presParOf" srcId="{47E90E5A-21FF-4BF3-A10B-75C81CF95C61}" destId="{667A9A22-92C8-47C0-901A-E5190E9AB08A}" srcOrd="2" destOrd="0" presId="urn:microsoft.com/office/officeart/2008/layout/LinedList"/>
    <dgm:cxn modelId="{64A83B4C-AE7F-4BDE-B752-3CD0CEE646AD}" type="presParOf" srcId="{47E90E5A-21FF-4BF3-A10B-75C81CF95C61}" destId="{35324BAF-3BB0-4977-989A-6720136D056E}" srcOrd="3" destOrd="0" presId="urn:microsoft.com/office/officeart/2008/layout/LinedList"/>
    <dgm:cxn modelId="{F67540C1-EA66-4F46-A5A2-6871F4D24A4D}" type="presParOf" srcId="{35324BAF-3BB0-4977-989A-6720136D056E}" destId="{654B1F3C-AB9C-4A1E-9F7B-FDE3F8C0BA3C}" srcOrd="0" destOrd="0" presId="urn:microsoft.com/office/officeart/2008/layout/LinedList"/>
    <dgm:cxn modelId="{51CD2558-2A19-41D2-B530-442AE2DD5E39}" type="presParOf" srcId="{35324BAF-3BB0-4977-989A-6720136D056E}" destId="{85C8D0AD-6E3B-456B-9D40-8A3D2CD3120C}" srcOrd="1" destOrd="0" presId="urn:microsoft.com/office/officeart/2008/layout/LinedList"/>
    <dgm:cxn modelId="{C40C5292-AAB6-4AC4-8DB1-8C5F5101BBB2}" type="presParOf" srcId="{47E90E5A-21FF-4BF3-A10B-75C81CF95C61}" destId="{A16593DB-2CB1-43D0-8F1E-C32D8D6DADD1}" srcOrd="4" destOrd="0" presId="urn:microsoft.com/office/officeart/2008/layout/LinedList"/>
    <dgm:cxn modelId="{044859ED-F8D4-4134-AB20-2D09348C0C60}" type="presParOf" srcId="{47E90E5A-21FF-4BF3-A10B-75C81CF95C61}" destId="{86D58CA9-D8BA-4674-9864-E3F0D74FCD53}" srcOrd="5" destOrd="0" presId="urn:microsoft.com/office/officeart/2008/layout/LinedList"/>
    <dgm:cxn modelId="{334529B8-4373-4016-9923-34B96EF7BB95}" type="presParOf" srcId="{86D58CA9-D8BA-4674-9864-E3F0D74FCD53}" destId="{F8208E57-D994-4919-857D-960448326A47}" srcOrd="0" destOrd="0" presId="urn:microsoft.com/office/officeart/2008/layout/LinedList"/>
    <dgm:cxn modelId="{DD1A84BF-A12B-4409-9FBB-7EDB428368DA}" type="presParOf" srcId="{86D58CA9-D8BA-4674-9864-E3F0D74FCD53}" destId="{D920F7CD-914A-4616-9931-57E41E8E9FC0}" srcOrd="1" destOrd="0" presId="urn:microsoft.com/office/officeart/2008/layout/LinedList"/>
    <dgm:cxn modelId="{EA2697E1-9BF2-4D00-9A10-9DDB4857DCB6}" type="presParOf" srcId="{47E90E5A-21FF-4BF3-A10B-75C81CF95C61}" destId="{9B4FE549-2708-4B48-8685-925877B38DEE}" srcOrd="6" destOrd="0" presId="urn:microsoft.com/office/officeart/2008/layout/LinedList"/>
    <dgm:cxn modelId="{99A094CE-74FA-43E9-9E2D-098CBF7B4AB0}" type="presParOf" srcId="{47E90E5A-21FF-4BF3-A10B-75C81CF95C61}" destId="{17D5BE58-D690-4628-8524-2B5EDC578653}" srcOrd="7" destOrd="0" presId="urn:microsoft.com/office/officeart/2008/layout/LinedList"/>
    <dgm:cxn modelId="{0436FFC9-8D56-4599-B73B-6DDD5BF80D1C}" type="presParOf" srcId="{17D5BE58-D690-4628-8524-2B5EDC578653}" destId="{CD0CD7E4-F4CD-4928-820A-437A6980CF56}" srcOrd="0" destOrd="0" presId="urn:microsoft.com/office/officeart/2008/layout/LinedList"/>
    <dgm:cxn modelId="{FE3B2B3F-4873-4856-BB16-AA075E83C21B}" type="presParOf" srcId="{17D5BE58-D690-4628-8524-2B5EDC578653}" destId="{7B85C6B0-58DD-41B0-B1D5-F13A417A49A8}" srcOrd="1" destOrd="0" presId="urn:microsoft.com/office/officeart/2008/layout/LinedList"/>
    <dgm:cxn modelId="{D97E118E-4A86-4F6F-B558-C455A9F1E256}" type="presParOf" srcId="{47E90E5A-21FF-4BF3-A10B-75C81CF95C61}" destId="{8EB84AF9-7109-4A56-B278-7424AB609AF4}" srcOrd="8" destOrd="0" presId="urn:microsoft.com/office/officeart/2008/layout/LinedList"/>
    <dgm:cxn modelId="{82535FDA-1A98-4784-A5D1-D1D97AC2BFBF}" type="presParOf" srcId="{47E90E5A-21FF-4BF3-A10B-75C81CF95C61}" destId="{AC1DD528-D559-4737-8075-A64D54C53723}" srcOrd="9" destOrd="0" presId="urn:microsoft.com/office/officeart/2008/layout/LinedList"/>
    <dgm:cxn modelId="{9037AA81-A771-4553-B076-76F16CA9BD7E}" type="presParOf" srcId="{AC1DD528-D559-4737-8075-A64D54C53723}" destId="{EB5C3A39-3CC4-4D94-A794-EAFFC2D886F3}" srcOrd="0" destOrd="0" presId="urn:microsoft.com/office/officeart/2008/layout/LinedList"/>
    <dgm:cxn modelId="{EFC0D7AB-A9F6-48DA-9761-F17E7415CAE4}" type="presParOf" srcId="{AC1DD528-D559-4737-8075-A64D54C53723}" destId="{0D67A7E8-F3E5-4CC6-9423-7D6C4711990A}" srcOrd="1" destOrd="0" presId="urn:microsoft.com/office/officeart/2008/layout/LinedList"/>
    <dgm:cxn modelId="{D439E8B5-3A29-4F1A-9E82-76BED7DA8D82}" type="presParOf" srcId="{47E90E5A-21FF-4BF3-A10B-75C81CF95C61}" destId="{0329B09B-441E-49CB-A0BF-23DA0EFB3342}" srcOrd="10" destOrd="0" presId="urn:microsoft.com/office/officeart/2008/layout/LinedList"/>
    <dgm:cxn modelId="{B3D22D84-1193-41B3-88B0-2B8B2168796B}" type="presParOf" srcId="{47E90E5A-21FF-4BF3-A10B-75C81CF95C61}" destId="{C636EAA8-CCA8-4297-B8AF-1A484DEFEA34}" srcOrd="11" destOrd="0" presId="urn:microsoft.com/office/officeart/2008/layout/LinedList"/>
    <dgm:cxn modelId="{F78B0410-295A-408B-BC1C-75F3610FAB0D}" type="presParOf" srcId="{C636EAA8-CCA8-4297-B8AF-1A484DEFEA34}" destId="{66867CF5-0B7B-4095-81E8-B993CDCAA633}" srcOrd="0" destOrd="0" presId="urn:microsoft.com/office/officeart/2008/layout/LinedList"/>
    <dgm:cxn modelId="{9FEFA8FF-C14D-4040-B474-61A111B4BA5D}" type="presParOf" srcId="{C636EAA8-CCA8-4297-B8AF-1A484DEFEA34}" destId="{C043B9E1-5E62-4829-B6EB-3C19A1D64120}" srcOrd="1" destOrd="0" presId="urn:microsoft.com/office/officeart/2008/layout/LinedList"/>
    <dgm:cxn modelId="{40007146-ABAC-485C-9464-FDC75978350D}" type="presParOf" srcId="{47E90E5A-21FF-4BF3-A10B-75C81CF95C61}" destId="{78AFF165-E3C6-4F06-9670-1FD3965EF9CC}" srcOrd="12" destOrd="0" presId="urn:microsoft.com/office/officeart/2008/layout/LinedList"/>
    <dgm:cxn modelId="{55573BCC-3B18-48E6-9242-22A569A29A71}" type="presParOf" srcId="{47E90E5A-21FF-4BF3-A10B-75C81CF95C61}" destId="{95905481-2DDC-4B9C-A8CA-D290A8B9A1DB}" srcOrd="13" destOrd="0" presId="urn:microsoft.com/office/officeart/2008/layout/LinedList"/>
    <dgm:cxn modelId="{AF7F7BCC-DF8C-4EFA-8DC3-2ACFE73B8185}" type="presParOf" srcId="{95905481-2DDC-4B9C-A8CA-D290A8B9A1DB}" destId="{1B00A8FB-8B78-46DA-BBE7-9F97D75CC474}" srcOrd="0" destOrd="0" presId="urn:microsoft.com/office/officeart/2008/layout/LinedList"/>
    <dgm:cxn modelId="{9AA8527A-064D-4249-8D0C-767F4FA0AF4B}" type="presParOf" srcId="{95905481-2DDC-4B9C-A8CA-D290A8B9A1DB}" destId="{2B08B4E7-53AC-414C-BF94-F8690F0A4908}"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325F91-7458-4D8D-BA98-D64E712A5DC5}"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D1CE30F5-881F-4F80-A4AB-6FA19D7CD1D3}">
      <dgm:prSet custT="1"/>
      <dgm:spPr/>
      <dgm:t>
        <a:bodyPr/>
        <a:lstStyle/>
        <a:p>
          <a:r>
            <a:rPr lang="en-US" sz="2200" dirty="0"/>
            <a:t>Taunting, emotional stress</a:t>
          </a:r>
        </a:p>
      </dgm:t>
    </dgm:pt>
    <dgm:pt modelId="{6F6118DB-E1CF-4A8C-AC77-7BF91C729B45}" type="parTrans" cxnId="{012F2333-2915-486F-82D6-2452E15C6D75}">
      <dgm:prSet/>
      <dgm:spPr/>
      <dgm:t>
        <a:bodyPr/>
        <a:lstStyle/>
        <a:p>
          <a:endParaRPr lang="en-US" sz="2200"/>
        </a:p>
      </dgm:t>
    </dgm:pt>
    <dgm:pt modelId="{9264E362-3BA8-4DAA-9E2F-131823C9563B}" type="sibTrans" cxnId="{012F2333-2915-486F-82D6-2452E15C6D75}">
      <dgm:prSet/>
      <dgm:spPr/>
      <dgm:t>
        <a:bodyPr/>
        <a:lstStyle/>
        <a:p>
          <a:endParaRPr lang="en-US" sz="2200"/>
        </a:p>
      </dgm:t>
    </dgm:pt>
    <dgm:pt modelId="{AF448E8A-7FB7-4A79-85E5-E86224B60939}">
      <dgm:prSet custT="1"/>
      <dgm:spPr/>
      <dgm:t>
        <a:bodyPr/>
        <a:lstStyle/>
        <a:p>
          <a:r>
            <a:rPr lang="en-US" sz="2200" dirty="0"/>
            <a:t>Pushing, hitting</a:t>
          </a:r>
        </a:p>
      </dgm:t>
    </dgm:pt>
    <dgm:pt modelId="{FB498292-3306-4FE8-87CC-02C391DAA68D}" type="parTrans" cxnId="{8821AD8A-43B0-4827-A052-B588C8BD9988}">
      <dgm:prSet/>
      <dgm:spPr/>
      <dgm:t>
        <a:bodyPr/>
        <a:lstStyle/>
        <a:p>
          <a:endParaRPr lang="en-US" sz="2200"/>
        </a:p>
      </dgm:t>
    </dgm:pt>
    <dgm:pt modelId="{3D53F845-1637-43DC-99A3-6CD903C309BA}" type="sibTrans" cxnId="{8821AD8A-43B0-4827-A052-B588C8BD9988}">
      <dgm:prSet/>
      <dgm:spPr/>
      <dgm:t>
        <a:bodyPr/>
        <a:lstStyle/>
        <a:p>
          <a:endParaRPr lang="en-US" sz="2200"/>
        </a:p>
      </dgm:t>
    </dgm:pt>
    <dgm:pt modelId="{BA5C9225-73F4-49DD-AE60-7C02A3292BFB}">
      <dgm:prSet custT="1"/>
      <dgm:spPr/>
      <dgm:t>
        <a:bodyPr/>
        <a:lstStyle/>
        <a:p>
          <a:r>
            <a:rPr lang="en-US" sz="2200" dirty="0"/>
            <a:t>Inappropriate or unwanted touching of sexual parts</a:t>
          </a:r>
        </a:p>
      </dgm:t>
    </dgm:pt>
    <dgm:pt modelId="{E73A5880-E659-4191-86FB-82C42C54CB6E}" type="parTrans" cxnId="{37496129-D965-409C-8324-1BE3EDC8FAD0}">
      <dgm:prSet/>
      <dgm:spPr/>
      <dgm:t>
        <a:bodyPr/>
        <a:lstStyle/>
        <a:p>
          <a:endParaRPr lang="en-US" sz="2200"/>
        </a:p>
      </dgm:t>
    </dgm:pt>
    <dgm:pt modelId="{9B603D55-90D2-4B79-93AC-59E98AF057E7}" type="sibTrans" cxnId="{37496129-D965-409C-8324-1BE3EDC8FAD0}">
      <dgm:prSet/>
      <dgm:spPr/>
      <dgm:t>
        <a:bodyPr/>
        <a:lstStyle/>
        <a:p>
          <a:endParaRPr lang="en-US" sz="2200"/>
        </a:p>
      </dgm:t>
    </dgm:pt>
    <dgm:pt modelId="{A9F7A444-BA2D-4A48-A2B4-63A096B8750D}">
      <dgm:prSet custT="1"/>
      <dgm:spPr/>
      <dgm:t>
        <a:bodyPr/>
        <a:lstStyle/>
        <a:p>
          <a:r>
            <a:rPr lang="en-US" sz="2200" b="0" dirty="0"/>
            <a:t>Mistreating</a:t>
          </a:r>
          <a:r>
            <a:rPr lang="en-US" sz="2200" b="1" dirty="0"/>
            <a:t> </a:t>
          </a:r>
          <a:r>
            <a:rPr lang="en-US" sz="2200" dirty="0"/>
            <a:t>service animals </a:t>
          </a:r>
          <a:r>
            <a:rPr lang="en-US" sz="1400" b="1" dirty="0"/>
            <a:t>(Section 39.208,F.S.), </a:t>
          </a:r>
          <a:endParaRPr lang="en-US" sz="1400" dirty="0"/>
        </a:p>
      </dgm:t>
    </dgm:pt>
    <dgm:pt modelId="{D0FC905A-7358-45B2-96DF-5F6384DE02F8}" type="parTrans" cxnId="{03188A3D-B75D-42D8-A021-241B25A9FC53}">
      <dgm:prSet/>
      <dgm:spPr/>
      <dgm:t>
        <a:bodyPr/>
        <a:lstStyle/>
        <a:p>
          <a:endParaRPr lang="en-US" sz="2200"/>
        </a:p>
      </dgm:t>
    </dgm:pt>
    <dgm:pt modelId="{6C3370EC-9196-4578-90A2-7EC97B28B39B}" type="sibTrans" cxnId="{03188A3D-B75D-42D8-A021-241B25A9FC53}">
      <dgm:prSet/>
      <dgm:spPr/>
      <dgm:t>
        <a:bodyPr/>
        <a:lstStyle/>
        <a:p>
          <a:endParaRPr lang="en-US" sz="2200"/>
        </a:p>
      </dgm:t>
    </dgm:pt>
    <dgm:pt modelId="{31F33FBC-32EE-46CF-9F1C-9997975DD026}">
      <dgm:prSet custT="1"/>
      <dgm:spPr/>
      <dgm:t>
        <a:bodyPr/>
        <a:lstStyle/>
        <a:p>
          <a:r>
            <a:rPr lang="en-US" sz="2200" b="0" dirty="0"/>
            <a:t>Withholding food and medications</a:t>
          </a:r>
        </a:p>
      </dgm:t>
    </dgm:pt>
    <dgm:pt modelId="{1B5964F1-276C-4E6A-9E48-212FF620A14A}" type="parTrans" cxnId="{304B227C-180B-4331-84C2-0F07FE90C8CD}">
      <dgm:prSet/>
      <dgm:spPr/>
      <dgm:t>
        <a:bodyPr/>
        <a:lstStyle/>
        <a:p>
          <a:endParaRPr lang="en-US" sz="2200"/>
        </a:p>
      </dgm:t>
    </dgm:pt>
    <dgm:pt modelId="{59A68568-28A4-411D-87BC-196B8EF09D3B}" type="sibTrans" cxnId="{304B227C-180B-4331-84C2-0F07FE90C8CD}">
      <dgm:prSet/>
      <dgm:spPr/>
      <dgm:t>
        <a:bodyPr/>
        <a:lstStyle/>
        <a:p>
          <a:endParaRPr lang="en-US" sz="2200"/>
        </a:p>
      </dgm:t>
    </dgm:pt>
    <dgm:pt modelId="{F0C6B65B-5AF9-4456-A974-9B36E83BAA4E}">
      <dgm:prSet custT="1"/>
      <dgm:spPr/>
      <dgm:t>
        <a:bodyPr/>
        <a:lstStyle/>
        <a:p>
          <a:r>
            <a:rPr lang="en-US" sz="2200" dirty="0"/>
            <a:t>Injuries in unlikely places</a:t>
          </a:r>
        </a:p>
      </dgm:t>
    </dgm:pt>
    <dgm:pt modelId="{CFF8F858-5AB9-49A2-9ADE-514E57E3F397}" type="parTrans" cxnId="{A79F26DD-3FB1-4B60-ABBF-0FCA13FF2A4E}">
      <dgm:prSet/>
      <dgm:spPr/>
      <dgm:t>
        <a:bodyPr/>
        <a:lstStyle/>
        <a:p>
          <a:endParaRPr lang="en-US" sz="2200"/>
        </a:p>
      </dgm:t>
    </dgm:pt>
    <dgm:pt modelId="{3A47D74E-C6C9-4872-9366-A091A55E7F07}" type="sibTrans" cxnId="{A79F26DD-3FB1-4B60-ABBF-0FCA13FF2A4E}">
      <dgm:prSet/>
      <dgm:spPr/>
      <dgm:t>
        <a:bodyPr/>
        <a:lstStyle/>
        <a:p>
          <a:endParaRPr lang="en-US" sz="2200"/>
        </a:p>
      </dgm:t>
    </dgm:pt>
    <dgm:pt modelId="{03B375E0-2849-41BE-85EE-A89CB3C7DC61}">
      <dgm:prSet custT="1"/>
      <dgm:spPr/>
      <dgm:t>
        <a:bodyPr/>
        <a:lstStyle/>
        <a:p>
          <a:r>
            <a:rPr lang="en-US" sz="2200" dirty="0"/>
            <a:t>Burns, bruises</a:t>
          </a:r>
        </a:p>
      </dgm:t>
    </dgm:pt>
    <dgm:pt modelId="{972B06CE-8F85-44F7-B1D5-6CE83A151F93}" type="parTrans" cxnId="{22D33E9F-94F0-4074-8646-A3EA6710CDB3}">
      <dgm:prSet/>
      <dgm:spPr/>
      <dgm:t>
        <a:bodyPr/>
        <a:lstStyle/>
        <a:p>
          <a:endParaRPr lang="en-US" sz="2200"/>
        </a:p>
      </dgm:t>
    </dgm:pt>
    <dgm:pt modelId="{984F8840-A6CC-470B-BF25-B81846E136FF}" type="sibTrans" cxnId="{22D33E9F-94F0-4074-8646-A3EA6710CDB3}">
      <dgm:prSet/>
      <dgm:spPr/>
      <dgm:t>
        <a:bodyPr/>
        <a:lstStyle/>
        <a:p>
          <a:endParaRPr lang="en-US" sz="2200"/>
        </a:p>
      </dgm:t>
    </dgm:pt>
    <dgm:pt modelId="{F90E3C88-8443-405B-99EE-36EB9C1D786F}">
      <dgm:prSet custT="1"/>
      <dgm:spPr/>
      <dgm:t>
        <a:bodyPr/>
        <a:lstStyle/>
        <a:p>
          <a:r>
            <a:rPr lang="en-US" sz="2200" dirty="0"/>
            <a:t>Sudden difficulty walking or sitting</a:t>
          </a:r>
        </a:p>
      </dgm:t>
    </dgm:pt>
    <dgm:pt modelId="{DA8F5579-FFF2-4FE0-988A-BECC104C5434}" type="parTrans" cxnId="{19EED0E3-ABAB-4D20-A4B9-4CAB6B5AE8BB}">
      <dgm:prSet/>
      <dgm:spPr/>
      <dgm:t>
        <a:bodyPr/>
        <a:lstStyle/>
        <a:p>
          <a:endParaRPr lang="en-US" sz="2200"/>
        </a:p>
      </dgm:t>
    </dgm:pt>
    <dgm:pt modelId="{5286E9F8-2CEB-41A2-B3C3-3B31281FE29D}" type="sibTrans" cxnId="{19EED0E3-ABAB-4D20-A4B9-4CAB6B5AE8BB}">
      <dgm:prSet/>
      <dgm:spPr/>
      <dgm:t>
        <a:bodyPr/>
        <a:lstStyle/>
        <a:p>
          <a:endParaRPr lang="en-US" sz="2200"/>
        </a:p>
      </dgm:t>
    </dgm:pt>
    <dgm:pt modelId="{F2F7240A-E097-4CAF-9033-2D7521C4B11C}">
      <dgm:prSet custT="1"/>
      <dgm:spPr/>
      <dgm:t>
        <a:bodyPr/>
        <a:lstStyle/>
        <a:p>
          <a:r>
            <a:rPr lang="en-US" sz="2200" dirty="0"/>
            <a:t>Poor or improper hygiene</a:t>
          </a:r>
        </a:p>
      </dgm:t>
    </dgm:pt>
    <dgm:pt modelId="{E4DE0FE1-7962-45FC-BDC3-B507BCA725EC}" type="parTrans" cxnId="{C7B4DDC6-166E-4750-A35C-C2F5823323F3}">
      <dgm:prSet/>
      <dgm:spPr/>
      <dgm:t>
        <a:bodyPr/>
        <a:lstStyle/>
        <a:p>
          <a:endParaRPr lang="en-US" sz="2200"/>
        </a:p>
      </dgm:t>
    </dgm:pt>
    <dgm:pt modelId="{0BD844F9-CF1C-4FA1-91F9-F073E2EE285C}" type="sibTrans" cxnId="{C7B4DDC6-166E-4750-A35C-C2F5823323F3}">
      <dgm:prSet/>
      <dgm:spPr/>
      <dgm:t>
        <a:bodyPr/>
        <a:lstStyle/>
        <a:p>
          <a:endParaRPr lang="en-US" sz="2200"/>
        </a:p>
      </dgm:t>
    </dgm:pt>
    <dgm:pt modelId="{52FE5E4F-89CC-41C8-A192-9E973A248BE6}">
      <dgm:prSet custT="1"/>
      <dgm:spPr/>
      <dgm:t>
        <a:bodyPr/>
        <a:lstStyle/>
        <a:p>
          <a:r>
            <a:rPr lang="en-US" sz="2200" b="0" dirty="0"/>
            <a:t>Dehydration</a:t>
          </a:r>
        </a:p>
      </dgm:t>
    </dgm:pt>
    <dgm:pt modelId="{FB421FFB-E05F-4F11-B660-A3798451E886}" type="parTrans" cxnId="{1D429D96-C6B7-4D91-8D7F-F3B5E2BA5E10}">
      <dgm:prSet/>
      <dgm:spPr/>
      <dgm:t>
        <a:bodyPr/>
        <a:lstStyle/>
        <a:p>
          <a:endParaRPr lang="en-US" sz="2200"/>
        </a:p>
      </dgm:t>
    </dgm:pt>
    <dgm:pt modelId="{1A4F2977-C43B-43A2-8183-C1609AB4ECD0}" type="sibTrans" cxnId="{1D429D96-C6B7-4D91-8D7F-F3B5E2BA5E10}">
      <dgm:prSet/>
      <dgm:spPr/>
      <dgm:t>
        <a:bodyPr/>
        <a:lstStyle/>
        <a:p>
          <a:endParaRPr lang="en-US" sz="2200"/>
        </a:p>
      </dgm:t>
    </dgm:pt>
    <dgm:pt modelId="{8B1A76F0-DCFE-41D1-83B0-C2B7A77B09D6}">
      <dgm:prSet custT="1"/>
      <dgm:spPr/>
      <dgm:t>
        <a:bodyPr/>
        <a:lstStyle/>
        <a:p>
          <a:r>
            <a:rPr lang="en-US" sz="2200" dirty="0"/>
            <a:t>Broken bones, sprains, fractures</a:t>
          </a:r>
        </a:p>
      </dgm:t>
    </dgm:pt>
    <dgm:pt modelId="{A43838E2-99DB-4B8F-8910-F1EEDE0E7F00}" type="parTrans" cxnId="{75FB1019-BA34-44CD-A72A-5C0C592B4B7A}">
      <dgm:prSet/>
      <dgm:spPr/>
      <dgm:t>
        <a:bodyPr/>
        <a:lstStyle/>
        <a:p>
          <a:endParaRPr lang="en-US" sz="2200"/>
        </a:p>
      </dgm:t>
    </dgm:pt>
    <dgm:pt modelId="{3617771D-EB11-4869-AE9C-4B4FD0789240}" type="sibTrans" cxnId="{75FB1019-BA34-44CD-A72A-5C0C592B4B7A}">
      <dgm:prSet/>
      <dgm:spPr/>
      <dgm:t>
        <a:bodyPr/>
        <a:lstStyle/>
        <a:p>
          <a:endParaRPr lang="en-US" sz="2200"/>
        </a:p>
      </dgm:t>
    </dgm:pt>
    <dgm:pt modelId="{B68304BA-94E6-4A4F-A550-70DDE693510A}" type="pres">
      <dgm:prSet presAssocID="{7B325F91-7458-4D8D-BA98-D64E712A5DC5}" presName="vert0" presStyleCnt="0">
        <dgm:presLayoutVars>
          <dgm:dir/>
          <dgm:animOne val="branch"/>
          <dgm:animLvl val="lvl"/>
        </dgm:presLayoutVars>
      </dgm:prSet>
      <dgm:spPr/>
    </dgm:pt>
    <dgm:pt modelId="{F3AE768B-9B93-4BDC-B54B-3F846ABB4A21}" type="pres">
      <dgm:prSet presAssocID="{D1CE30F5-881F-4F80-A4AB-6FA19D7CD1D3}" presName="thickLine" presStyleLbl="alignNode1" presStyleIdx="0" presStyleCnt="11"/>
      <dgm:spPr/>
    </dgm:pt>
    <dgm:pt modelId="{88477499-EF3E-487A-AF7E-83E42824B0C5}" type="pres">
      <dgm:prSet presAssocID="{D1CE30F5-881F-4F80-A4AB-6FA19D7CD1D3}" presName="horz1" presStyleCnt="0"/>
      <dgm:spPr/>
    </dgm:pt>
    <dgm:pt modelId="{0DF48DAB-B1BD-435F-813A-581451010CCA}" type="pres">
      <dgm:prSet presAssocID="{D1CE30F5-881F-4F80-A4AB-6FA19D7CD1D3}" presName="tx1" presStyleLbl="revTx" presStyleIdx="0" presStyleCnt="11"/>
      <dgm:spPr/>
    </dgm:pt>
    <dgm:pt modelId="{96E61041-B54F-4AEE-8AD0-300CF7D7747B}" type="pres">
      <dgm:prSet presAssocID="{D1CE30F5-881F-4F80-A4AB-6FA19D7CD1D3}" presName="vert1" presStyleCnt="0"/>
      <dgm:spPr/>
    </dgm:pt>
    <dgm:pt modelId="{CFE465B2-9D47-4F2C-AD3C-945DE9B3069F}" type="pres">
      <dgm:prSet presAssocID="{AF448E8A-7FB7-4A79-85E5-E86224B60939}" presName="thickLine" presStyleLbl="alignNode1" presStyleIdx="1" presStyleCnt="11"/>
      <dgm:spPr/>
    </dgm:pt>
    <dgm:pt modelId="{B80C4844-2ED1-4EE3-945B-BA6E382E6DBB}" type="pres">
      <dgm:prSet presAssocID="{AF448E8A-7FB7-4A79-85E5-E86224B60939}" presName="horz1" presStyleCnt="0"/>
      <dgm:spPr/>
    </dgm:pt>
    <dgm:pt modelId="{AEF61CF3-2BBD-4649-B2CE-7566075FCF9B}" type="pres">
      <dgm:prSet presAssocID="{AF448E8A-7FB7-4A79-85E5-E86224B60939}" presName="tx1" presStyleLbl="revTx" presStyleIdx="1" presStyleCnt="11"/>
      <dgm:spPr/>
    </dgm:pt>
    <dgm:pt modelId="{F4C8EF2B-9853-40BC-A9ED-0545EEA057A7}" type="pres">
      <dgm:prSet presAssocID="{AF448E8A-7FB7-4A79-85E5-E86224B60939}" presName="vert1" presStyleCnt="0"/>
      <dgm:spPr/>
    </dgm:pt>
    <dgm:pt modelId="{8D027EC4-FF3B-439A-8ABE-4ADEB6D44A32}" type="pres">
      <dgm:prSet presAssocID="{BA5C9225-73F4-49DD-AE60-7C02A3292BFB}" presName="thickLine" presStyleLbl="alignNode1" presStyleIdx="2" presStyleCnt="11"/>
      <dgm:spPr/>
    </dgm:pt>
    <dgm:pt modelId="{FCDA18B2-257C-43B9-BB06-F6737DC14A3A}" type="pres">
      <dgm:prSet presAssocID="{BA5C9225-73F4-49DD-AE60-7C02A3292BFB}" presName="horz1" presStyleCnt="0"/>
      <dgm:spPr/>
    </dgm:pt>
    <dgm:pt modelId="{3FADA0A6-0C8A-4F63-AA8E-902698BAC23A}" type="pres">
      <dgm:prSet presAssocID="{BA5C9225-73F4-49DD-AE60-7C02A3292BFB}" presName="tx1" presStyleLbl="revTx" presStyleIdx="2" presStyleCnt="11"/>
      <dgm:spPr/>
    </dgm:pt>
    <dgm:pt modelId="{F8D98C4F-5D80-4043-B127-49638C03DFEF}" type="pres">
      <dgm:prSet presAssocID="{BA5C9225-73F4-49DD-AE60-7C02A3292BFB}" presName="vert1" presStyleCnt="0"/>
      <dgm:spPr/>
    </dgm:pt>
    <dgm:pt modelId="{426A72A6-BAF0-4FA4-9EA0-9CE3A0F0ABBA}" type="pres">
      <dgm:prSet presAssocID="{A9F7A444-BA2D-4A48-A2B4-63A096B8750D}" presName="thickLine" presStyleLbl="alignNode1" presStyleIdx="3" presStyleCnt="11"/>
      <dgm:spPr/>
    </dgm:pt>
    <dgm:pt modelId="{0FCE2AEC-C6DE-483C-B022-AD983D840ECC}" type="pres">
      <dgm:prSet presAssocID="{A9F7A444-BA2D-4A48-A2B4-63A096B8750D}" presName="horz1" presStyleCnt="0"/>
      <dgm:spPr/>
    </dgm:pt>
    <dgm:pt modelId="{4413DD57-0741-42DF-87EE-27D64A525405}" type="pres">
      <dgm:prSet presAssocID="{A9F7A444-BA2D-4A48-A2B4-63A096B8750D}" presName="tx1" presStyleLbl="revTx" presStyleIdx="3" presStyleCnt="11"/>
      <dgm:spPr/>
    </dgm:pt>
    <dgm:pt modelId="{27F6564A-2069-466F-ACAF-37341EF61205}" type="pres">
      <dgm:prSet presAssocID="{A9F7A444-BA2D-4A48-A2B4-63A096B8750D}" presName="vert1" presStyleCnt="0"/>
      <dgm:spPr/>
    </dgm:pt>
    <dgm:pt modelId="{EDE40B65-E46E-4A60-87EB-CA4F505772EF}" type="pres">
      <dgm:prSet presAssocID="{31F33FBC-32EE-46CF-9F1C-9997975DD026}" presName="thickLine" presStyleLbl="alignNode1" presStyleIdx="4" presStyleCnt="11"/>
      <dgm:spPr/>
    </dgm:pt>
    <dgm:pt modelId="{402D99FE-B8C0-496D-9BDB-06741F7F66D7}" type="pres">
      <dgm:prSet presAssocID="{31F33FBC-32EE-46CF-9F1C-9997975DD026}" presName="horz1" presStyleCnt="0"/>
      <dgm:spPr/>
    </dgm:pt>
    <dgm:pt modelId="{89792F86-9AC3-45A1-843A-CA51ED970A25}" type="pres">
      <dgm:prSet presAssocID="{31F33FBC-32EE-46CF-9F1C-9997975DD026}" presName="tx1" presStyleLbl="revTx" presStyleIdx="4" presStyleCnt="11"/>
      <dgm:spPr/>
    </dgm:pt>
    <dgm:pt modelId="{C26932F3-14FE-4BBF-9B42-C7CEB34ECE6D}" type="pres">
      <dgm:prSet presAssocID="{31F33FBC-32EE-46CF-9F1C-9997975DD026}" presName="vert1" presStyleCnt="0"/>
      <dgm:spPr/>
    </dgm:pt>
    <dgm:pt modelId="{E6525117-7BD6-441B-9E59-F181AF4B6731}" type="pres">
      <dgm:prSet presAssocID="{F0C6B65B-5AF9-4456-A974-9B36E83BAA4E}" presName="thickLine" presStyleLbl="alignNode1" presStyleIdx="5" presStyleCnt="11"/>
      <dgm:spPr/>
    </dgm:pt>
    <dgm:pt modelId="{978EA9AA-45AE-4454-96BB-E324EBDCAAB0}" type="pres">
      <dgm:prSet presAssocID="{F0C6B65B-5AF9-4456-A974-9B36E83BAA4E}" presName="horz1" presStyleCnt="0"/>
      <dgm:spPr/>
    </dgm:pt>
    <dgm:pt modelId="{FF5A2771-AC77-4653-BE7E-DEE6460D7B2A}" type="pres">
      <dgm:prSet presAssocID="{F0C6B65B-5AF9-4456-A974-9B36E83BAA4E}" presName="tx1" presStyleLbl="revTx" presStyleIdx="5" presStyleCnt="11"/>
      <dgm:spPr/>
    </dgm:pt>
    <dgm:pt modelId="{046B6AF2-4FB8-42B4-9B77-8CC908B24024}" type="pres">
      <dgm:prSet presAssocID="{F0C6B65B-5AF9-4456-A974-9B36E83BAA4E}" presName="vert1" presStyleCnt="0"/>
      <dgm:spPr/>
    </dgm:pt>
    <dgm:pt modelId="{73F574BF-BB0E-4FDA-AED6-5D45A54D497B}" type="pres">
      <dgm:prSet presAssocID="{03B375E0-2849-41BE-85EE-A89CB3C7DC61}" presName="thickLine" presStyleLbl="alignNode1" presStyleIdx="6" presStyleCnt="11"/>
      <dgm:spPr/>
    </dgm:pt>
    <dgm:pt modelId="{3172BB36-8D08-462D-8365-DB669DF4710A}" type="pres">
      <dgm:prSet presAssocID="{03B375E0-2849-41BE-85EE-A89CB3C7DC61}" presName="horz1" presStyleCnt="0"/>
      <dgm:spPr/>
    </dgm:pt>
    <dgm:pt modelId="{333369CE-72F2-4D16-A86A-664F8517F49B}" type="pres">
      <dgm:prSet presAssocID="{03B375E0-2849-41BE-85EE-A89CB3C7DC61}" presName="tx1" presStyleLbl="revTx" presStyleIdx="6" presStyleCnt="11"/>
      <dgm:spPr/>
    </dgm:pt>
    <dgm:pt modelId="{99C2E075-6975-440B-A1D1-CA28DEBEF085}" type="pres">
      <dgm:prSet presAssocID="{03B375E0-2849-41BE-85EE-A89CB3C7DC61}" presName="vert1" presStyleCnt="0"/>
      <dgm:spPr/>
    </dgm:pt>
    <dgm:pt modelId="{3A929C65-2281-466F-A1ED-596F49BE07DA}" type="pres">
      <dgm:prSet presAssocID="{F90E3C88-8443-405B-99EE-36EB9C1D786F}" presName="thickLine" presStyleLbl="alignNode1" presStyleIdx="7" presStyleCnt="11"/>
      <dgm:spPr/>
    </dgm:pt>
    <dgm:pt modelId="{D77168F3-39DC-4647-9015-E7BABA0012F4}" type="pres">
      <dgm:prSet presAssocID="{F90E3C88-8443-405B-99EE-36EB9C1D786F}" presName="horz1" presStyleCnt="0"/>
      <dgm:spPr/>
    </dgm:pt>
    <dgm:pt modelId="{D0F3AC89-CC87-4618-8C79-88912D706C47}" type="pres">
      <dgm:prSet presAssocID="{F90E3C88-8443-405B-99EE-36EB9C1D786F}" presName="tx1" presStyleLbl="revTx" presStyleIdx="7" presStyleCnt="11"/>
      <dgm:spPr/>
    </dgm:pt>
    <dgm:pt modelId="{E643DF9E-BEC7-409F-862A-1007C742608B}" type="pres">
      <dgm:prSet presAssocID="{F90E3C88-8443-405B-99EE-36EB9C1D786F}" presName="vert1" presStyleCnt="0"/>
      <dgm:spPr/>
    </dgm:pt>
    <dgm:pt modelId="{DD14BC97-9676-430A-B4A4-DA4E206ECC1F}" type="pres">
      <dgm:prSet presAssocID="{F2F7240A-E097-4CAF-9033-2D7521C4B11C}" presName="thickLine" presStyleLbl="alignNode1" presStyleIdx="8" presStyleCnt="11"/>
      <dgm:spPr/>
    </dgm:pt>
    <dgm:pt modelId="{C572BEED-9366-4C4E-A673-5E580718BCFC}" type="pres">
      <dgm:prSet presAssocID="{F2F7240A-E097-4CAF-9033-2D7521C4B11C}" presName="horz1" presStyleCnt="0"/>
      <dgm:spPr/>
    </dgm:pt>
    <dgm:pt modelId="{D17D338E-E784-42D7-A1D1-8E29F0A9B2AF}" type="pres">
      <dgm:prSet presAssocID="{F2F7240A-E097-4CAF-9033-2D7521C4B11C}" presName="tx1" presStyleLbl="revTx" presStyleIdx="8" presStyleCnt="11"/>
      <dgm:spPr/>
    </dgm:pt>
    <dgm:pt modelId="{C94F0BB2-3DF2-425B-AB44-4ABA35EC1BB9}" type="pres">
      <dgm:prSet presAssocID="{F2F7240A-E097-4CAF-9033-2D7521C4B11C}" presName="vert1" presStyleCnt="0"/>
      <dgm:spPr/>
    </dgm:pt>
    <dgm:pt modelId="{85AB8E1D-060D-4C19-B164-9E679A10BFFD}" type="pres">
      <dgm:prSet presAssocID="{52FE5E4F-89CC-41C8-A192-9E973A248BE6}" presName="thickLine" presStyleLbl="alignNode1" presStyleIdx="9" presStyleCnt="11"/>
      <dgm:spPr/>
    </dgm:pt>
    <dgm:pt modelId="{B63EDA48-98FA-4D74-8EC0-1CEA8F87B764}" type="pres">
      <dgm:prSet presAssocID="{52FE5E4F-89CC-41C8-A192-9E973A248BE6}" presName="horz1" presStyleCnt="0"/>
      <dgm:spPr/>
    </dgm:pt>
    <dgm:pt modelId="{BB79DDD4-6E5C-4E38-9444-7A11498452D3}" type="pres">
      <dgm:prSet presAssocID="{52FE5E4F-89CC-41C8-A192-9E973A248BE6}" presName="tx1" presStyleLbl="revTx" presStyleIdx="9" presStyleCnt="11"/>
      <dgm:spPr/>
    </dgm:pt>
    <dgm:pt modelId="{2643BE64-7347-4614-99A8-7C9292DCAB37}" type="pres">
      <dgm:prSet presAssocID="{52FE5E4F-89CC-41C8-A192-9E973A248BE6}" presName="vert1" presStyleCnt="0"/>
      <dgm:spPr/>
    </dgm:pt>
    <dgm:pt modelId="{A5A1E440-85DE-4F47-BC71-A50A92A897A2}" type="pres">
      <dgm:prSet presAssocID="{8B1A76F0-DCFE-41D1-83B0-C2B7A77B09D6}" presName="thickLine" presStyleLbl="alignNode1" presStyleIdx="10" presStyleCnt="11"/>
      <dgm:spPr/>
    </dgm:pt>
    <dgm:pt modelId="{1F37DA99-FB7E-487E-9AC1-9C33B5E18A52}" type="pres">
      <dgm:prSet presAssocID="{8B1A76F0-DCFE-41D1-83B0-C2B7A77B09D6}" presName="horz1" presStyleCnt="0"/>
      <dgm:spPr/>
    </dgm:pt>
    <dgm:pt modelId="{7A7DCA98-AC89-4500-9BCC-1573A85E4ADA}" type="pres">
      <dgm:prSet presAssocID="{8B1A76F0-DCFE-41D1-83B0-C2B7A77B09D6}" presName="tx1" presStyleLbl="revTx" presStyleIdx="10" presStyleCnt="11"/>
      <dgm:spPr/>
    </dgm:pt>
    <dgm:pt modelId="{7C884A54-CF86-4B0E-85FF-FC2C9B7C62EF}" type="pres">
      <dgm:prSet presAssocID="{8B1A76F0-DCFE-41D1-83B0-C2B7A77B09D6}" presName="vert1" presStyleCnt="0"/>
      <dgm:spPr/>
    </dgm:pt>
  </dgm:ptLst>
  <dgm:cxnLst>
    <dgm:cxn modelId="{477BB703-7353-4F9E-A706-B924CC38C996}" type="presOf" srcId="{AF448E8A-7FB7-4A79-85E5-E86224B60939}" destId="{AEF61CF3-2BBD-4649-B2CE-7566075FCF9B}" srcOrd="0" destOrd="0" presId="urn:microsoft.com/office/officeart/2008/layout/LinedList"/>
    <dgm:cxn modelId="{75FB1019-BA34-44CD-A72A-5C0C592B4B7A}" srcId="{7B325F91-7458-4D8D-BA98-D64E712A5DC5}" destId="{8B1A76F0-DCFE-41D1-83B0-C2B7A77B09D6}" srcOrd="10" destOrd="0" parTransId="{A43838E2-99DB-4B8F-8910-F1EEDE0E7F00}" sibTransId="{3617771D-EB11-4869-AE9C-4B4FD0789240}"/>
    <dgm:cxn modelId="{91B3C220-DF3C-4EBE-B104-DF219B9D7E56}" type="presOf" srcId="{BA5C9225-73F4-49DD-AE60-7C02A3292BFB}" destId="{3FADA0A6-0C8A-4F63-AA8E-902698BAC23A}" srcOrd="0" destOrd="0" presId="urn:microsoft.com/office/officeart/2008/layout/LinedList"/>
    <dgm:cxn modelId="{37496129-D965-409C-8324-1BE3EDC8FAD0}" srcId="{7B325F91-7458-4D8D-BA98-D64E712A5DC5}" destId="{BA5C9225-73F4-49DD-AE60-7C02A3292BFB}" srcOrd="2" destOrd="0" parTransId="{E73A5880-E659-4191-86FB-82C42C54CB6E}" sibTransId="{9B603D55-90D2-4B79-93AC-59E98AF057E7}"/>
    <dgm:cxn modelId="{E6570130-71B9-4619-BA74-699A0A94F9C1}" type="presOf" srcId="{52FE5E4F-89CC-41C8-A192-9E973A248BE6}" destId="{BB79DDD4-6E5C-4E38-9444-7A11498452D3}" srcOrd="0" destOrd="0" presId="urn:microsoft.com/office/officeart/2008/layout/LinedList"/>
    <dgm:cxn modelId="{012F2333-2915-486F-82D6-2452E15C6D75}" srcId="{7B325F91-7458-4D8D-BA98-D64E712A5DC5}" destId="{D1CE30F5-881F-4F80-A4AB-6FA19D7CD1D3}" srcOrd="0" destOrd="0" parTransId="{6F6118DB-E1CF-4A8C-AC77-7BF91C729B45}" sibTransId="{9264E362-3BA8-4DAA-9E2F-131823C9563B}"/>
    <dgm:cxn modelId="{03188A3D-B75D-42D8-A021-241B25A9FC53}" srcId="{7B325F91-7458-4D8D-BA98-D64E712A5DC5}" destId="{A9F7A444-BA2D-4A48-A2B4-63A096B8750D}" srcOrd="3" destOrd="0" parTransId="{D0FC905A-7358-45B2-96DF-5F6384DE02F8}" sibTransId="{6C3370EC-9196-4578-90A2-7EC97B28B39B}"/>
    <dgm:cxn modelId="{6FEF6465-D35B-45B7-A7D5-B867AE1EF15E}" type="presOf" srcId="{31F33FBC-32EE-46CF-9F1C-9997975DD026}" destId="{89792F86-9AC3-45A1-843A-CA51ED970A25}" srcOrd="0" destOrd="0" presId="urn:microsoft.com/office/officeart/2008/layout/LinedList"/>
    <dgm:cxn modelId="{2062394B-2505-4257-9BC7-EE345ACF7B4C}" type="presOf" srcId="{A9F7A444-BA2D-4A48-A2B4-63A096B8750D}" destId="{4413DD57-0741-42DF-87EE-27D64A525405}" srcOrd="0" destOrd="0" presId="urn:microsoft.com/office/officeart/2008/layout/LinedList"/>
    <dgm:cxn modelId="{C96C706F-D9C1-4BD6-8A11-C582284E889A}" type="presOf" srcId="{F0C6B65B-5AF9-4456-A974-9B36E83BAA4E}" destId="{FF5A2771-AC77-4653-BE7E-DEE6460D7B2A}" srcOrd="0" destOrd="0" presId="urn:microsoft.com/office/officeart/2008/layout/LinedList"/>
    <dgm:cxn modelId="{304B227C-180B-4331-84C2-0F07FE90C8CD}" srcId="{7B325F91-7458-4D8D-BA98-D64E712A5DC5}" destId="{31F33FBC-32EE-46CF-9F1C-9997975DD026}" srcOrd="4" destOrd="0" parTransId="{1B5964F1-276C-4E6A-9E48-212FF620A14A}" sibTransId="{59A68568-28A4-411D-87BC-196B8EF09D3B}"/>
    <dgm:cxn modelId="{FF528980-7F70-4E10-9A79-E06B32457329}" type="presOf" srcId="{7B325F91-7458-4D8D-BA98-D64E712A5DC5}" destId="{B68304BA-94E6-4A4F-A550-70DDE693510A}" srcOrd="0" destOrd="0" presId="urn:microsoft.com/office/officeart/2008/layout/LinedList"/>
    <dgm:cxn modelId="{F7EBDB87-B9F2-4E70-B548-95906E5758A8}" type="presOf" srcId="{F2F7240A-E097-4CAF-9033-2D7521C4B11C}" destId="{D17D338E-E784-42D7-A1D1-8E29F0A9B2AF}" srcOrd="0" destOrd="0" presId="urn:microsoft.com/office/officeart/2008/layout/LinedList"/>
    <dgm:cxn modelId="{8821AD8A-43B0-4827-A052-B588C8BD9988}" srcId="{7B325F91-7458-4D8D-BA98-D64E712A5DC5}" destId="{AF448E8A-7FB7-4A79-85E5-E86224B60939}" srcOrd="1" destOrd="0" parTransId="{FB498292-3306-4FE8-87CC-02C391DAA68D}" sibTransId="{3D53F845-1637-43DC-99A3-6CD903C309BA}"/>
    <dgm:cxn modelId="{B66A4995-111C-4EC8-8270-19C74DEB712B}" type="presOf" srcId="{F90E3C88-8443-405B-99EE-36EB9C1D786F}" destId="{D0F3AC89-CC87-4618-8C79-88912D706C47}" srcOrd="0" destOrd="0" presId="urn:microsoft.com/office/officeart/2008/layout/LinedList"/>
    <dgm:cxn modelId="{1D429D96-C6B7-4D91-8D7F-F3B5E2BA5E10}" srcId="{7B325F91-7458-4D8D-BA98-D64E712A5DC5}" destId="{52FE5E4F-89CC-41C8-A192-9E973A248BE6}" srcOrd="9" destOrd="0" parTransId="{FB421FFB-E05F-4F11-B660-A3798451E886}" sibTransId="{1A4F2977-C43B-43A2-8183-C1609AB4ECD0}"/>
    <dgm:cxn modelId="{1A3CE59E-D2F0-4E8D-A159-57E468DCE93C}" type="presOf" srcId="{03B375E0-2849-41BE-85EE-A89CB3C7DC61}" destId="{333369CE-72F2-4D16-A86A-664F8517F49B}" srcOrd="0" destOrd="0" presId="urn:microsoft.com/office/officeart/2008/layout/LinedList"/>
    <dgm:cxn modelId="{22D33E9F-94F0-4074-8646-A3EA6710CDB3}" srcId="{7B325F91-7458-4D8D-BA98-D64E712A5DC5}" destId="{03B375E0-2849-41BE-85EE-A89CB3C7DC61}" srcOrd="6" destOrd="0" parTransId="{972B06CE-8F85-44F7-B1D5-6CE83A151F93}" sibTransId="{984F8840-A6CC-470B-BF25-B81846E136FF}"/>
    <dgm:cxn modelId="{C7B4DDC6-166E-4750-A35C-C2F5823323F3}" srcId="{7B325F91-7458-4D8D-BA98-D64E712A5DC5}" destId="{F2F7240A-E097-4CAF-9033-2D7521C4B11C}" srcOrd="8" destOrd="0" parTransId="{E4DE0FE1-7962-45FC-BDC3-B507BCA725EC}" sibTransId="{0BD844F9-CF1C-4FA1-91F9-F073E2EE285C}"/>
    <dgm:cxn modelId="{808914CE-9B37-4445-8B16-55B187FF49DA}" type="presOf" srcId="{D1CE30F5-881F-4F80-A4AB-6FA19D7CD1D3}" destId="{0DF48DAB-B1BD-435F-813A-581451010CCA}" srcOrd="0" destOrd="0" presId="urn:microsoft.com/office/officeart/2008/layout/LinedList"/>
    <dgm:cxn modelId="{A7E2B2D3-7334-494D-A870-095669B2E3D1}" type="presOf" srcId="{8B1A76F0-DCFE-41D1-83B0-C2B7A77B09D6}" destId="{7A7DCA98-AC89-4500-9BCC-1573A85E4ADA}" srcOrd="0" destOrd="0" presId="urn:microsoft.com/office/officeart/2008/layout/LinedList"/>
    <dgm:cxn modelId="{A79F26DD-3FB1-4B60-ABBF-0FCA13FF2A4E}" srcId="{7B325F91-7458-4D8D-BA98-D64E712A5DC5}" destId="{F0C6B65B-5AF9-4456-A974-9B36E83BAA4E}" srcOrd="5" destOrd="0" parTransId="{CFF8F858-5AB9-49A2-9ADE-514E57E3F397}" sibTransId="{3A47D74E-C6C9-4872-9366-A091A55E7F07}"/>
    <dgm:cxn modelId="{19EED0E3-ABAB-4D20-A4B9-4CAB6B5AE8BB}" srcId="{7B325F91-7458-4D8D-BA98-D64E712A5DC5}" destId="{F90E3C88-8443-405B-99EE-36EB9C1D786F}" srcOrd="7" destOrd="0" parTransId="{DA8F5579-FFF2-4FE0-988A-BECC104C5434}" sibTransId="{5286E9F8-2CEB-41A2-B3C3-3B31281FE29D}"/>
    <dgm:cxn modelId="{6123D2E6-B91B-4A1D-8395-B36623421CA2}" type="presParOf" srcId="{B68304BA-94E6-4A4F-A550-70DDE693510A}" destId="{F3AE768B-9B93-4BDC-B54B-3F846ABB4A21}" srcOrd="0" destOrd="0" presId="urn:microsoft.com/office/officeart/2008/layout/LinedList"/>
    <dgm:cxn modelId="{C46C8FCD-10FA-47F3-BD38-6B251E8B1630}" type="presParOf" srcId="{B68304BA-94E6-4A4F-A550-70DDE693510A}" destId="{88477499-EF3E-487A-AF7E-83E42824B0C5}" srcOrd="1" destOrd="0" presId="urn:microsoft.com/office/officeart/2008/layout/LinedList"/>
    <dgm:cxn modelId="{9934F167-8042-4D6E-A2CC-61AB2ECE835D}" type="presParOf" srcId="{88477499-EF3E-487A-AF7E-83E42824B0C5}" destId="{0DF48DAB-B1BD-435F-813A-581451010CCA}" srcOrd="0" destOrd="0" presId="urn:microsoft.com/office/officeart/2008/layout/LinedList"/>
    <dgm:cxn modelId="{3573C3FD-72F4-4467-8693-65BA30C84FD3}" type="presParOf" srcId="{88477499-EF3E-487A-AF7E-83E42824B0C5}" destId="{96E61041-B54F-4AEE-8AD0-300CF7D7747B}" srcOrd="1" destOrd="0" presId="urn:microsoft.com/office/officeart/2008/layout/LinedList"/>
    <dgm:cxn modelId="{0964CA09-7D81-421A-B10D-3A463E98D0C1}" type="presParOf" srcId="{B68304BA-94E6-4A4F-A550-70DDE693510A}" destId="{CFE465B2-9D47-4F2C-AD3C-945DE9B3069F}" srcOrd="2" destOrd="0" presId="urn:microsoft.com/office/officeart/2008/layout/LinedList"/>
    <dgm:cxn modelId="{36A96025-6A8B-484D-A12A-EF4164C0D946}" type="presParOf" srcId="{B68304BA-94E6-4A4F-A550-70DDE693510A}" destId="{B80C4844-2ED1-4EE3-945B-BA6E382E6DBB}" srcOrd="3" destOrd="0" presId="urn:microsoft.com/office/officeart/2008/layout/LinedList"/>
    <dgm:cxn modelId="{C2F5EF48-124F-425E-8F47-E12DA18E2CA0}" type="presParOf" srcId="{B80C4844-2ED1-4EE3-945B-BA6E382E6DBB}" destId="{AEF61CF3-2BBD-4649-B2CE-7566075FCF9B}" srcOrd="0" destOrd="0" presId="urn:microsoft.com/office/officeart/2008/layout/LinedList"/>
    <dgm:cxn modelId="{7082C50D-7A36-4F54-8D2F-13E77D7B49FB}" type="presParOf" srcId="{B80C4844-2ED1-4EE3-945B-BA6E382E6DBB}" destId="{F4C8EF2B-9853-40BC-A9ED-0545EEA057A7}" srcOrd="1" destOrd="0" presId="urn:microsoft.com/office/officeart/2008/layout/LinedList"/>
    <dgm:cxn modelId="{7759D9D8-4D1E-4D06-89E1-0C26EF21C390}" type="presParOf" srcId="{B68304BA-94E6-4A4F-A550-70DDE693510A}" destId="{8D027EC4-FF3B-439A-8ABE-4ADEB6D44A32}" srcOrd="4" destOrd="0" presId="urn:microsoft.com/office/officeart/2008/layout/LinedList"/>
    <dgm:cxn modelId="{5075D14C-826B-441E-BBDD-B53A81DDA405}" type="presParOf" srcId="{B68304BA-94E6-4A4F-A550-70DDE693510A}" destId="{FCDA18B2-257C-43B9-BB06-F6737DC14A3A}" srcOrd="5" destOrd="0" presId="urn:microsoft.com/office/officeart/2008/layout/LinedList"/>
    <dgm:cxn modelId="{649255DC-3E56-4DB6-8870-92C46A8E2948}" type="presParOf" srcId="{FCDA18B2-257C-43B9-BB06-F6737DC14A3A}" destId="{3FADA0A6-0C8A-4F63-AA8E-902698BAC23A}" srcOrd="0" destOrd="0" presId="urn:microsoft.com/office/officeart/2008/layout/LinedList"/>
    <dgm:cxn modelId="{9B806EF2-DF7A-4A70-86E6-50AC92BD0E82}" type="presParOf" srcId="{FCDA18B2-257C-43B9-BB06-F6737DC14A3A}" destId="{F8D98C4F-5D80-4043-B127-49638C03DFEF}" srcOrd="1" destOrd="0" presId="urn:microsoft.com/office/officeart/2008/layout/LinedList"/>
    <dgm:cxn modelId="{ABD57366-E123-4D8F-87B0-DB128D4A4CB6}" type="presParOf" srcId="{B68304BA-94E6-4A4F-A550-70DDE693510A}" destId="{426A72A6-BAF0-4FA4-9EA0-9CE3A0F0ABBA}" srcOrd="6" destOrd="0" presId="urn:microsoft.com/office/officeart/2008/layout/LinedList"/>
    <dgm:cxn modelId="{C0258E79-1145-46F4-A461-127F66EADD2C}" type="presParOf" srcId="{B68304BA-94E6-4A4F-A550-70DDE693510A}" destId="{0FCE2AEC-C6DE-483C-B022-AD983D840ECC}" srcOrd="7" destOrd="0" presId="urn:microsoft.com/office/officeart/2008/layout/LinedList"/>
    <dgm:cxn modelId="{002DBF6F-C3B3-451E-93AF-CF67689723ED}" type="presParOf" srcId="{0FCE2AEC-C6DE-483C-B022-AD983D840ECC}" destId="{4413DD57-0741-42DF-87EE-27D64A525405}" srcOrd="0" destOrd="0" presId="urn:microsoft.com/office/officeart/2008/layout/LinedList"/>
    <dgm:cxn modelId="{63CBFA6E-FD9E-4DF8-A78B-DAAD48CFF99D}" type="presParOf" srcId="{0FCE2AEC-C6DE-483C-B022-AD983D840ECC}" destId="{27F6564A-2069-466F-ACAF-37341EF61205}" srcOrd="1" destOrd="0" presId="urn:microsoft.com/office/officeart/2008/layout/LinedList"/>
    <dgm:cxn modelId="{5FBFF094-2567-4343-A1F8-DFCE60778496}" type="presParOf" srcId="{B68304BA-94E6-4A4F-A550-70DDE693510A}" destId="{EDE40B65-E46E-4A60-87EB-CA4F505772EF}" srcOrd="8" destOrd="0" presId="urn:microsoft.com/office/officeart/2008/layout/LinedList"/>
    <dgm:cxn modelId="{6BAB0BCF-7662-4FD8-96C3-6170206DD728}" type="presParOf" srcId="{B68304BA-94E6-4A4F-A550-70DDE693510A}" destId="{402D99FE-B8C0-496D-9BDB-06741F7F66D7}" srcOrd="9" destOrd="0" presId="urn:microsoft.com/office/officeart/2008/layout/LinedList"/>
    <dgm:cxn modelId="{2CA3DDE1-2A90-48BC-8F86-D498004D5F40}" type="presParOf" srcId="{402D99FE-B8C0-496D-9BDB-06741F7F66D7}" destId="{89792F86-9AC3-45A1-843A-CA51ED970A25}" srcOrd="0" destOrd="0" presId="urn:microsoft.com/office/officeart/2008/layout/LinedList"/>
    <dgm:cxn modelId="{12F8209C-C6DE-4672-AE83-B7279D48B768}" type="presParOf" srcId="{402D99FE-B8C0-496D-9BDB-06741F7F66D7}" destId="{C26932F3-14FE-4BBF-9B42-C7CEB34ECE6D}" srcOrd="1" destOrd="0" presId="urn:microsoft.com/office/officeart/2008/layout/LinedList"/>
    <dgm:cxn modelId="{7C8BD1F7-B6FE-4251-B410-3C7AC36D2D70}" type="presParOf" srcId="{B68304BA-94E6-4A4F-A550-70DDE693510A}" destId="{E6525117-7BD6-441B-9E59-F181AF4B6731}" srcOrd="10" destOrd="0" presId="urn:microsoft.com/office/officeart/2008/layout/LinedList"/>
    <dgm:cxn modelId="{37ACC372-9CBF-4675-8AE1-CFFD63EBEC2E}" type="presParOf" srcId="{B68304BA-94E6-4A4F-A550-70DDE693510A}" destId="{978EA9AA-45AE-4454-96BB-E324EBDCAAB0}" srcOrd="11" destOrd="0" presId="urn:microsoft.com/office/officeart/2008/layout/LinedList"/>
    <dgm:cxn modelId="{E0B79ED6-934D-48A1-B58E-8456A9A9BEA7}" type="presParOf" srcId="{978EA9AA-45AE-4454-96BB-E324EBDCAAB0}" destId="{FF5A2771-AC77-4653-BE7E-DEE6460D7B2A}" srcOrd="0" destOrd="0" presId="urn:microsoft.com/office/officeart/2008/layout/LinedList"/>
    <dgm:cxn modelId="{4CD1C889-CB2E-4DE6-9BC3-5276106BD1D8}" type="presParOf" srcId="{978EA9AA-45AE-4454-96BB-E324EBDCAAB0}" destId="{046B6AF2-4FB8-42B4-9B77-8CC908B24024}" srcOrd="1" destOrd="0" presId="urn:microsoft.com/office/officeart/2008/layout/LinedList"/>
    <dgm:cxn modelId="{DE208BD4-A5EF-4D0A-8E74-58CF1067F9FD}" type="presParOf" srcId="{B68304BA-94E6-4A4F-A550-70DDE693510A}" destId="{73F574BF-BB0E-4FDA-AED6-5D45A54D497B}" srcOrd="12" destOrd="0" presId="urn:microsoft.com/office/officeart/2008/layout/LinedList"/>
    <dgm:cxn modelId="{4B8690CF-FCD3-4729-86C9-F5FAAD071B95}" type="presParOf" srcId="{B68304BA-94E6-4A4F-A550-70DDE693510A}" destId="{3172BB36-8D08-462D-8365-DB669DF4710A}" srcOrd="13" destOrd="0" presId="urn:microsoft.com/office/officeart/2008/layout/LinedList"/>
    <dgm:cxn modelId="{80E3007A-4F1F-40D0-AAF0-F7CE978FCF36}" type="presParOf" srcId="{3172BB36-8D08-462D-8365-DB669DF4710A}" destId="{333369CE-72F2-4D16-A86A-664F8517F49B}" srcOrd="0" destOrd="0" presId="urn:microsoft.com/office/officeart/2008/layout/LinedList"/>
    <dgm:cxn modelId="{1781A1A1-00E2-48A1-8F1E-8A1B56879FF1}" type="presParOf" srcId="{3172BB36-8D08-462D-8365-DB669DF4710A}" destId="{99C2E075-6975-440B-A1D1-CA28DEBEF085}" srcOrd="1" destOrd="0" presId="urn:microsoft.com/office/officeart/2008/layout/LinedList"/>
    <dgm:cxn modelId="{92AF36E7-9002-415F-96B1-40AD6F3521BA}" type="presParOf" srcId="{B68304BA-94E6-4A4F-A550-70DDE693510A}" destId="{3A929C65-2281-466F-A1ED-596F49BE07DA}" srcOrd="14" destOrd="0" presId="urn:microsoft.com/office/officeart/2008/layout/LinedList"/>
    <dgm:cxn modelId="{312F7CE4-3208-4EC6-826B-651E1A1FD348}" type="presParOf" srcId="{B68304BA-94E6-4A4F-A550-70DDE693510A}" destId="{D77168F3-39DC-4647-9015-E7BABA0012F4}" srcOrd="15" destOrd="0" presId="urn:microsoft.com/office/officeart/2008/layout/LinedList"/>
    <dgm:cxn modelId="{0B7B2944-1EAB-43B3-9E69-248BF1DF90D9}" type="presParOf" srcId="{D77168F3-39DC-4647-9015-E7BABA0012F4}" destId="{D0F3AC89-CC87-4618-8C79-88912D706C47}" srcOrd="0" destOrd="0" presId="urn:microsoft.com/office/officeart/2008/layout/LinedList"/>
    <dgm:cxn modelId="{1DFF9598-7EB2-4C1B-9C2B-AA01698DAEF4}" type="presParOf" srcId="{D77168F3-39DC-4647-9015-E7BABA0012F4}" destId="{E643DF9E-BEC7-409F-862A-1007C742608B}" srcOrd="1" destOrd="0" presId="urn:microsoft.com/office/officeart/2008/layout/LinedList"/>
    <dgm:cxn modelId="{EBF7533C-14B6-4098-AE3D-2EA047BC0AC2}" type="presParOf" srcId="{B68304BA-94E6-4A4F-A550-70DDE693510A}" destId="{DD14BC97-9676-430A-B4A4-DA4E206ECC1F}" srcOrd="16" destOrd="0" presId="urn:microsoft.com/office/officeart/2008/layout/LinedList"/>
    <dgm:cxn modelId="{1E6CA0EB-2007-4A5A-8E94-11CA21DC77A9}" type="presParOf" srcId="{B68304BA-94E6-4A4F-A550-70DDE693510A}" destId="{C572BEED-9366-4C4E-A673-5E580718BCFC}" srcOrd="17" destOrd="0" presId="urn:microsoft.com/office/officeart/2008/layout/LinedList"/>
    <dgm:cxn modelId="{3EDA8169-F857-4300-A633-5A983C94AFAD}" type="presParOf" srcId="{C572BEED-9366-4C4E-A673-5E580718BCFC}" destId="{D17D338E-E784-42D7-A1D1-8E29F0A9B2AF}" srcOrd="0" destOrd="0" presId="urn:microsoft.com/office/officeart/2008/layout/LinedList"/>
    <dgm:cxn modelId="{82A45FFD-6A8A-4CB1-917A-2984029D8542}" type="presParOf" srcId="{C572BEED-9366-4C4E-A673-5E580718BCFC}" destId="{C94F0BB2-3DF2-425B-AB44-4ABA35EC1BB9}" srcOrd="1" destOrd="0" presId="urn:microsoft.com/office/officeart/2008/layout/LinedList"/>
    <dgm:cxn modelId="{B3EED4CB-5726-4754-B590-DF18283855EF}" type="presParOf" srcId="{B68304BA-94E6-4A4F-A550-70DDE693510A}" destId="{85AB8E1D-060D-4C19-B164-9E679A10BFFD}" srcOrd="18" destOrd="0" presId="urn:microsoft.com/office/officeart/2008/layout/LinedList"/>
    <dgm:cxn modelId="{B9368E6B-AC49-43BF-8692-4319BAAAA364}" type="presParOf" srcId="{B68304BA-94E6-4A4F-A550-70DDE693510A}" destId="{B63EDA48-98FA-4D74-8EC0-1CEA8F87B764}" srcOrd="19" destOrd="0" presId="urn:microsoft.com/office/officeart/2008/layout/LinedList"/>
    <dgm:cxn modelId="{56D4E198-30C9-4EAB-BAA6-0045FD00ACF3}" type="presParOf" srcId="{B63EDA48-98FA-4D74-8EC0-1CEA8F87B764}" destId="{BB79DDD4-6E5C-4E38-9444-7A11498452D3}" srcOrd="0" destOrd="0" presId="urn:microsoft.com/office/officeart/2008/layout/LinedList"/>
    <dgm:cxn modelId="{65851ACA-6876-4F0D-B65A-956E67226473}" type="presParOf" srcId="{B63EDA48-98FA-4D74-8EC0-1CEA8F87B764}" destId="{2643BE64-7347-4614-99A8-7C9292DCAB37}" srcOrd="1" destOrd="0" presId="urn:microsoft.com/office/officeart/2008/layout/LinedList"/>
    <dgm:cxn modelId="{24EA9A9F-3049-4CD3-843E-477846DF300B}" type="presParOf" srcId="{B68304BA-94E6-4A4F-A550-70DDE693510A}" destId="{A5A1E440-85DE-4F47-BC71-A50A92A897A2}" srcOrd="20" destOrd="0" presId="urn:microsoft.com/office/officeart/2008/layout/LinedList"/>
    <dgm:cxn modelId="{2E66E79D-17D7-4A05-8DCB-804754D3578D}" type="presParOf" srcId="{B68304BA-94E6-4A4F-A550-70DDE693510A}" destId="{1F37DA99-FB7E-487E-9AC1-9C33B5E18A52}" srcOrd="21" destOrd="0" presId="urn:microsoft.com/office/officeart/2008/layout/LinedList"/>
    <dgm:cxn modelId="{B02E0989-7ACD-406F-8985-09533B3E1E8B}" type="presParOf" srcId="{1F37DA99-FB7E-487E-9AC1-9C33B5E18A52}" destId="{7A7DCA98-AC89-4500-9BCC-1573A85E4ADA}" srcOrd="0" destOrd="0" presId="urn:microsoft.com/office/officeart/2008/layout/LinedList"/>
    <dgm:cxn modelId="{B7189122-1089-4ECD-BEC5-8194DC2CDA64}" type="presParOf" srcId="{1F37DA99-FB7E-487E-9AC1-9C33B5E18A52}" destId="{7C884A54-CF86-4B0E-85FF-FC2C9B7C62E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B0BEC7-3B33-4948-A81B-22D888B6A6FF}" type="doc">
      <dgm:prSet loTypeId="urn:microsoft.com/office/officeart/2016/7/layout/VerticalSolidActionList" loCatId="List" qsTypeId="urn:microsoft.com/office/officeart/2005/8/quickstyle/simple1" qsCatId="simple" csTypeId="urn:microsoft.com/office/officeart/2005/8/colors/colorful5" csCatId="colorful" phldr="1"/>
      <dgm:spPr/>
      <dgm:t>
        <a:bodyPr/>
        <a:lstStyle/>
        <a:p>
          <a:endParaRPr lang="en-US"/>
        </a:p>
      </dgm:t>
    </dgm:pt>
    <dgm:pt modelId="{EEAC10EC-08F3-48B6-80A2-C3C0E36A2C97}">
      <dgm:prSet custT="1"/>
      <dgm:spPr>
        <a:xfrm>
          <a:off x="0" y="650"/>
          <a:ext cx="1219200" cy="845710"/>
        </a:xfrm>
      </dgm:spPr>
      <dgm:t>
        <a:bodyPr/>
        <a:lstStyle/>
        <a:p>
          <a:pPr>
            <a:buNone/>
          </a:pPr>
          <a:r>
            <a:rPr lang="en-US" sz="2200" dirty="0">
              <a:latin typeface="Arial" panose="020B0604020202020204" pitchFamily="34" charset="0"/>
              <a:ea typeface="+mn-ea"/>
              <a:cs typeface="Arial" panose="020B0604020202020204" pitchFamily="34" charset="0"/>
            </a:rPr>
            <a:t>Enhance</a:t>
          </a:r>
        </a:p>
      </dgm:t>
    </dgm:pt>
    <dgm:pt modelId="{6F3F403E-2129-4AF2-BF8D-CF71513D7157}" type="parTrans" cxnId="{A59CECCB-A6D1-437A-B096-85BBC76B4536}">
      <dgm:prSet/>
      <dgm:spPr/>
      <dgm:t>
        <a:bodyPr/>
        <a:lstStyle/>
        <a:p>
          <a:endParaRPr lang="en-US" sz="2200"/>
        </a:p>
      </dgm:t>
    </dgm:pt>
    <dgm:pt modelId="{5C6035B2-9BC1-4540-B0FC-403991F5E3E4}" type="sibTrans" cxnId="{A59CECCB-A6D1-437A-B096-85BBC76B4536}">
      <dgm:prSet/>
      <dgm:spPr/>
      <dgm:t>
        <a:bodyPr/>
        <a:lstStyle/>
        <a:p>
          <a:endParaRPr lang="en-US" sz="2200"/>
        </a:p>
      </dgm:t>
    </dgm:pt>
    <dgm:pt modelId="{2680BBFE-4402-4243-BA70-C7D752356DA7}">
      <dgm:prSet custT="1"/>
      <dgm:spPr>
        <a:xfrm>
          <a:off x="1219200" y="650"/>
          <a:ext cx="4876800" cy="845710"/>
        </a:xfrm>
      </dgm:spPr>
      <dgm:t>
        <a:bodyPr/>
        <a:lstStyle/>
        <a:p>
          <a:pPr>
            <a:buNone/>
          </a:pPr>
          <a:r>
            <a:rPr lang="en-US" sz="2200" dirty="0">
              <a:latin typeface="Arial" panose="020B0604020202020204" pitchFamily="34" charset="0"/>
              <a:ea typeface="+mn-ea"/>
              <a:cs typeface="Arial" panose="020B0604020202020204" pitchFamily="34" charset="0"/>
            </a:rPr>
            <a:t>Enhance participation within the community to increase visibility in their communities</a:t>
          </a:r>
        </a:p>
      </dgm:t>
    </dgm:pt>
    <dgm:pt modelId="{9F1A56A7-70D9-4AEF-9C1B-B4AE014E3E2B}" type="parTrans" cxnId="{6FFCD8F9-B9CA-4CD3-AD27-8C93439528E8}">
      <dgm:prSet/>
      <dgm:spPr/>
      <dgm:t>
        <a:bodyPr/>
        <a:lstStyle/>
        <a:p>
          <a:endParaRPr lang="en-US" sz="2200"/>
        </a:p>
      </dgm:t>
    </dgm:pt>
    <dgm:pt modelId="{1476B5C8-2860-48F8-BD05-F99D9761CB0B}" type="sibTrans" cxnId="{6FFCD8F9-B9CA-4CD3-AD27-8C93439528E8}">
      <dgm:prSet/>
      <dgm:spPr/>
      <dgm:t>
        <a:bodyPr/>
        <a:lstStyle/>
        <a:p>
          <a:endParaRPr lang="en-US" sz="2200"/>
        </a:p>
      </dgm:t>
    </dgm:pt>
    <dgm:pt modelId="{08F8868B-7053-4669-BC71-6F2E34E63FA1}">
      <dgm:prSet custT="1"/>
      <dgm:spPr>
        <a:xfrm>
          <a:off x="0" y="1793557"/>
          <a:ext cx="1219200" cy="845710"/>
        </a:xfrm>
      </dgm:spPr>
      <dgm:t>
        <a:bodyPr/>
        <a:lstStyle/>
        <a:p>
          <a:pPr>
            <a:buNone/>
          </a:pPr>
          <a:r>
            <a:rPr lang="en-US" sz="2200">
              <a:latin typeface="Arial" panose="020B0604020202020204" pitchFamily="34" charset="0"/>
              <a:ea typeface="+mn-ea"/>
              <a:cs typeface="Arial" panose="020B0604020202020204" pitchFamily="34" charset="0"/>
            </a:rPr>
            <a:t>Recognize and Address</a:t>
          </a:r>
        </a:p>
      </dgm:t>
    </dgm:pt>
    <dgm:pt modelId="{0F31B0EE-7BA2-4D3A-8E74-43185A3991AF}" type="parTrans" cxnId="{1C50A7A2-6744-44CF-8893-84F29661EBAD}">
      <dgm:prSet/>
      <dgm:spPr/>
      <dgm:t>
        <a:bodyPr/>
        <a:lstStyle/>
        <a:p>
          <a:endParaRPr lang="en-US" sz="2200"/>
        </a:p>
      </dgm:t>
    </dgm:pt>
    <dgm:pt modelId="{218FA656-E06F-4085-A992-D750B0391667}" type="sibTrans" cxnId="{1C50A7A2-6744-44CF-8893-84F29661EBAD}">
      <dgm:prSet/>
      <dgm:spPr/>
      <dgm:t>
        <a:bodyPr/>
        <a:lstStyle/>
        <a:p>
          <a:endParaRPr lang="en-US" sz="2200"/>
        </a:p>
      </dgm:t>
    </dgm:pt>
    <dgm:pt modelId="{C421E8D2-45B8-4A18-B5C9-D442318A421C}">
      <dgm:prSet custT="1"/>
      <dgm:spPr>
        <a:xfrm>
          <a:off x="1219200" y="1793557"/>
          <a:ext cx="4876800" cy="845710"/>
        </a:xfrm>
      </dgm:spPr>
      <dgm:t>
        <a:bodyPr/>
        <a:lstStyle/>
        <a:p>
          <a:pPr>
            <a:buNone/>
          </a:pPr>
          <a:r>
            <a:rPr lang="en-US" sz="2200">
              <a:latin typeface="Arial" panose="020B0604020202020204" pitchFamily="34" charset="0"/>
              <a:ea typeface="+mn-ea"/>
              <a:cs typeface="Arial" panose="020B0604020202020204" pitchFamily="34" charset="0"/>
            </a:rPr>
            <a:t>Recognize and address stigma and discrimination that exists</a:t>
          </a:r>
        </a:p>
      </dgm:t>
    </dgm:pt>
    <dgm:pt modelId="{2E8E6438-5AF1-4162-9C37-D6EC7E60F7AC}" type="parTrans" cxnId="{4982F846-51C8-4B1E-AC42-82219F63177E}">
      <dgm:prSet/>
      <dgm:spPr/>
      <dgm:t>
        <a:bodyPr/>
        <a:lstStyle/>
        <a:p>
          <a:endParaRPr lang="en-US" sz="2200"/>
        </a:p>
      </dgm:t>
    </dgm:pt>
    <dgm:pt modelId="{D27F3D9B-AC50-4BE5-891B-D6E8FAF3D435}" type="sibTrans" cxnId="{4982F846-51C8-4B1E-AC42-82219F63177E}">
      <dgm:prSet/>
      <dgm:spPr/>
      <dgm:t>
        <a:bodyPr/>
        <a:lstStyle/>
        <a:p>
          <a:endParaRPr lang="en-US" sz="2200"/>
        </a:p>
      </dgm:t>
    </dgm:pt>
    <dgm:pt modelId="{5497AF37-08A7-4529-AE78-F8717A480B2F}">
      <dgm:prSet custT="1"/>
      <dgm:spPr>
        <a:xfrm>
          <a:off x="0" y="2690011"/>
          <a:ext cx="1219200" cy="845710"/>
        </a:xfrm>
      </dgm:spPr>
      <dgm:t>
        <a:bodyPr/>
        <a:lstStyle/>
        <a:p>
          <a:pPr>
            <a:buNone/>
          </a:pPr>
          <a:r>
            <a:rPr lang="en-US" sz="2200">
              <a:latin typeface="Arial" panose="020B0604020202020204" pitchFamily="34" charset="0"/>
              <a:ea typeface="+mn-ea"/>
              <a:cs typeface="Arial" panose="020B0604020202020204" pitchFamily="34" charset="0"/>
            </a:rPr>
            <a:t>Learn</a:t>
          </a:r>
        </a:p>
      </dgm:t>
    </dgm:pt>
    <dgm:pt modelId="{1CB2BBCD-AC11-4396-B2A5-DC30BC2EA770}" type="parTrans" cxnId="{F325152C-E805-43E3-A1A4-8BEDF6448513}">
      <dgm:prSet/>
      <dgm:spPr/>
      <dgm:t>
        <a:bodyPr/>
        <a:lstStyle/>
        <a:p>
          <a:endParaRPr lang="en-US" sz="2200"/>
        </a:p>
      </dgm:t>
    </dgm:pt>
    <dgm:pt modelId="{E2ABEF4E-A6F4-45FC-90A2-119A963959C6}" type="sibTrans" cxnId="{F325152C-E805-43E3-A1A4-8BEDF6448513}">
      <dgm:prSet/>
      <dgm:spPr/>
      <dgm:t>
        <a:bodyPr/>
        <a:lstStyle/>
        <a:p>
          <a:endParaRPr lang="en-US" sz="2200"/>
        </a:p>
      </dgm:t>
    </dgm:pt>
    <dgm:pt modelId="{8FD6FC10-3F6E-4817-A1DB-F0DEBE0CE7FC}">
      <dgm:prSet custT="1"/>
      <dgm:spPr>
        <a:xfrm>
          <a:off x="1219200" y="2690011"/>
          <a:ext cx="4876800" cy="845710"/>
        </a:xfrm>
      </dgm:spPr>
      <dgm:t>
        <a:bodyPr/>
        <a:lstStyle/>
        <a:p>
          <a:pPr>
            <a:buNone/>
          </a:pPr>
          <a:r>
            <a:rPr lang="en-US" sz="2200" dirty="0">
              <a:latin typeface="Arial" panose="020B0604020202020204" pitchFamily="34" charset="0"/>
              <a:ea typeface="+mn-ea"/>
              <a:cs typeface="Arial" panose="020B0604020202020204" pitchFamily="34" charset="0"/>
            </a:rPr>
            <a:t>Learn the signs of abuse, neglect, exploitation, and sexual misconduct </a:t>
          </a:r>
        </a:p>
      </dgm:t>
    </dgm:pt>
    <dgm:pt modelId="{E5027833-D2AB-43AF-BB8A-81A90EE27A78}" type="parTrans" cxnId="{33C1A758-A194-4025-8A28-11E698E07CEF}">
      <dgm:prSet/>
      <dgm:spPr/>
      <dgm:t>
        <a:bodyPr/>
        <a:lstStyle/>
        <a:p>
          <a:endParaRPr lang="en-US" sz="2200"/>
        </a:p>
      </dgm:t>
    </dgm:pt>
    <dgm:pt modelId="{CF3875AA-F0EF-4542-ADE8-DD8466DD3ABD}" type="sibTrans" cxnId="{33C1A758-A194-4025-8A28-11E698E07CEF}">
      <dgm:prSet/>
      <dgm:spPr/>
      <dgm:t>
        <a:bodyPr/>
        <a:lstStyle/>
        <a:p>
          <a:endParaRPr lang="en-US" sz="2200"/>
        </a:p>
      </dgm:t>
    </dgm:pt>
    <dgm:pt modelId="{2B2E083B-42EF-455C-BA0F-0F21AADB4903}">
      <dgm:prSet custT="1"/>
      <dgm:spPr>
        <a:xfrm>
          <a:off x="0" y="3586464"/>
          <a:ext cx="1219200" cy="845710"/>
        </a:xfrm>
      </dgm:spPr>
      <dgm:t>
        <a:bodyPr/>
        <a:lstStyle/>
        <a:p>
          <a:pPr>
            <a:buNone/>
          </a:pPr>
          <a:r>
            <a:rPr lang="en-US" sz="2200">
              <a:latin typeface="Arial" panose="020B0604020202020204" pitchFamily="34" charset="0"/>
              <a:ea typeface="+mn-ea"/>
              <a:cs typeface="Arial" panose="020B0604020202020204" pitchFamily="34" charset="0"/>
            </a:rPr>
            <a:t>Report</a:t>
          </a:r>
        </a:p>
      </dgm:t>
    </dgm:pt>
    <dgm:pt modelId="{566E641B-8977-4266-83FD-C57AB785B7B4}" type="parTrans" cxnId="{321340F0-A72A-48C9-A081-AFA3E2757008}">
      <dgm:prSet/>
      <dgm:spPr/>
      <dgm:t>
        <a:bodyPr/>
        <a:lstStyle/>
        <a:p>
          <a:endParaRPr lang="en-US" sz="2200"/>
        </a:p>
      </dgm:t>
    </dgm:pt>
    <dgm:pt modelId="{C0021CC1-3732-4426-AC70-5E8DBBE83E23}" type="sibTrans" cxnId="{321340F0-A72A-48C9-A081-AFA3E2757008}">
      <dgm:prSet/>
      <dgm:spPr/>
      <dgm:t>
        <a:bodyPr/>
        <a:lstStyle/>
        <a:p>
          <a:endParaRPr lang="en-US" sz="2200"/>
        </a:p>
      </dgm:t>
    </dgm:pt>
    <dgm:pt modelId="{5FEC6813-50BF-43FF-B434-8CA4153E6044}">
      <dgm:prSet custT="1"/>
      <dgm:spPr>
        <a:xfrm>
          <a:off x="1219200" y="3586464"/>
          <a:ext cx="4876800" cy="845710"/>
        </a:xfrm>
      </dgm:spPr>
      <dgm:t>
        <a:bodyPr/>
        <a:lstStyle/>
        <a:p>
          <a:pPr>
            <a:buNone/>
          </a:pPr>
          <a:r>
            <a:rPr lang="en-US" sz="2200" dirty="0">
              <a:latin typeface="Arial" panose="020B0604020202020204" pitchFamily="34" charset="0"/>
              <a:ea typeface="+mn-ea"/>
              <a:cs typeface="Arial" panose="020B0604020202020204" pitchFamily="34" charset="0"/>
            </a:rPr>
            <a:t>Report suspected abuse, neglect, exploitation, and sexual misconduct to the Florida Abuse Hotline</a:t>
          </a:r>
        </a:p>
      </dgm:t>
    </dgm:pt>
    <dgm:pt modelId="{99C77FA7-F9A1-456D-9F68-7F93493FBE7D}" type="parTrans" cxnId="{DE7AAB90-F826-497C-932F-C421F3F1F2DB}">
      <dgm:prSet/>
      <dgm:spPr/>
      <dgm:t>
        <a:bodyPr/>
        <a:lstStyle/>
        <a:p>
          <a:endParaRPr lang="en-US" sz="2200"/>
        </a:p>
      </dgm:t>
    </dgm:pt>
    <dgm:pt modelId="{B7ABE7A3-EF6F-4610-8376-3D7EF2482C48}" type="sibTrans" cxnId="{DE7AAB90-F826-497C-932F-C421F3F1F2DB}">
      <dgm:prSet/>
      <dgm:spPr/>
      <dgm:t>
        <a:bodyPr/>
        <a:lstStyle/>
        <a:p>
          <a:endParaRPr lang="en-US" sz="2200"/>
        </a:p>
      </dgm:t>
    </dgm:pt>
    <dgm:pt modelId="{1D97AB0E-92DE-4BD8-B2F4-68996F470F34}">
      <dgm:prSet custT="1"/>
      <dgm:spPr>
        <a:xfrm>
          <a:off x="0" y="4482918"/>
          <a:ext cx="1219200" cy="845710"/>
        </a:xfrm>
      </dgm:spPr>
      <dgm:t>
        <a:bodyPr/>
        <a:lstStyle/>
        <a:p>
          <a:pPr>
            <a:buNone/>
          </a:pPr>
          <a:r>
            <a:rPr lang="en-US" sz="2200">
              <a:latin typeface="Arial" panose="020B0604020202020204" pitchFamily="34" charset="0"/>
              <a:ea typeface="+mn-ea"/>
              <a:cs typeface="Arial" panose="020B0604020202020204" pitchFamily="34" charset="0"/>
            </a:rPr>
            <a:t>Engage</a:t>
          </a:r>
        </a:p>
      </dgm:t>
    </dgm:pt>
    <dgm:pt modelId="{C931FB0E-070C-465D-BE9D-C6CD656B11D6}" type="parTrans" cxnId="{9D633A60-5252-444F-BEC9-EBA6FC3CF5A9}">
      <dgm:prSet/>
      <dgm:spPr/>
      <dgm:t>
        <a:bodyPr/>
        <a:lstStyle/>
        <a:p>
          <a:endParaRPr lang="en-US" sz="2200"/>
        </a:p>
      </dgm:t>
    </dgm:pt>
    <dgm:pt modelId="{8DA15D69-2E87-4B21-BE63-D18921329A15}" type="sibTrans" cxnId="{9D633A60-5252-444F-BEC9-EBA6FC3CF5A9}">
      <dgm:prSet/>
      <dgm:spPr/>
      <dgm:t>
        <a:bodyPr/>
        <a:lstStyle/>
        <a:p>
          <a:endParaRPr lang="en-US" sz="2200"/>
        </a:p>
      </dgm:t>
    </dgm:pt>
    <dgm:pt modelId="{4D8DD5E8-1631-4026-B493-8F28685A1EC3}">
      <dgm:prSet custT="1"/>
      <dgm:spPr>
        <a:xfrm>
          <a:off x="1219200" y="4482918"/>
          <a:ext cx="4876800" cy="845710"/>
        </a:xfrm>
      </dgm:spPr>
      <dgm:t>
        <a:bodyPr/>
        <a:lstStyle/>
        <a:p>
          <a:pPr>
            <a:buNone/>
          </a:pPr>
          <a:r>
            <a:rPr lang="en-US" sz="2200">
              <a:latin typeface="Arial" panose="020B0604020202020204" pitchFamily="34" charset="0"/>
              <a:ea typeface="+mn-ea"/>
              <a:cs typeface="Arial" panose="020B0604020202020204" pitchFamily="34" charset="0"/>
            </a:rPr>
            <a:t>Engage with support circles and community members to bring awareness</a:t>
          </a:r>
        </a:p>
      </dgm:t>
    </dgm:pt>
    <dgm:pt modelId="{4DE32E2D-D52E-46FA-A8FD-FABED28673DE}" type="parTrans" cxnId="{8FBA16CD-9354-46DD-86AE-9AAFC485BD02}">
      <dgm:prSet/>
      <dgm:spPr/>
      <dgm:t>
        <a:bodyPr/>
        <a:lstStyle/>
        <a:p>
          <a:endParaRPr lang="en-US" sz="2200"/>
        </a:p>
      </dgm:t>
    </dgm:pt>
    <dgm:pt modelId="{62F46056-54D4-416F-B208-EEC97E33996D}" type="sibTrans" cxnId="{8FBA16CD-9354-46DD-86AE-9AAFC485BD02}">
      <dgm:prSet/>
      <dgm:spPr/>
      <dgm:t>
        <a:bodyPr/>
        <a:lstStyle/>
        <a:p>
          <a:endParaRPr lang="en-US" sz="2200"/>
        </a:p>
      </dgm:t>
    </dgm:pt>
    <dgm:pt modelId="{33579BEB-C1D8-4434-A951-5B5846705266}" type="pres">
      <dgm:prSet presAssocID="{75B0BEC7-3B33-4948-A81B-22D888B6A6FF}" presName="Name0" presStyleCnt="0">
        <dgm:presLayoutVars>
          <dgm:dir/>
          <dgm:animLvl val="lvl"/>
          <dgm:resizeHandles val="exact"/>
        </dgm:presLayoutVars>
      </dgm:prSet>
      <dgm:spPr/>
    </dgm:pt>
    <dgm:pt modelId="{796DD45D-2FF4-4910-A451-68F68CEC174E}" type="pres">
      <dgm:prSet presAssocID="{EEAC10EC-08F3-48B6-80A2-C3C0E36A2C97}" presName="linNode" presStyleCnt="0"/>
      <dgm:spPr/>
    </dgm:pt>
    <dgm:pt modelId="{CE1E1F93-1425-4A00-9680-0D9010F2E52B}" type="pres">
      <dgm:prSet presAssocID="{EEAC10EC-08F3-48B6-80A2-C3C0E36A2C97}" presName="parentText" presStyleLbl="alignNode1" presStyleIdx="0" presStyleCnt="5" custLinFactNeighborY="-16491">
        <dgm:presLayoutVars>
          <dgm:chMax val="1"/>
          <dgm:bulletEnabled/>
        </dgm:presLayoutVars>
      </dgm:prSet>
      <dgm:spPr/>
    </dgm:pt>
    <dgm:pt modelId="{26BC91F2-5E57-4EFD-8833-6A59F6C495F7}" type="pres">
      <dgm:prSet presAssocID="{EEAC10EC-08F3-48B6-80A2-C3C0E36A2C97}" presName="descendantText" presStyleLbl="alignAccFollowNode1" presStyleIdx="0" presStyleCnt="5" custLinFactNeighborY="-33390">
        <dgm:presLayoutVars>
          <dgm:bulletEnabled/>
        </dgm:presLayoutVars>
      </dgm:prSet>
      <dgm:spPr/>
    </dgm:pt>
    <dgm:pt modelId="{0A520DA8-6899-4379-8275-8C1CE1AFAFD4}" type="pres">
      <dgm:prSet presAssocID="{5C6035B2-9BC1-4540-B0FC-403991F5E3E4}" presName="sp" presStyleCnt="0"/>
      <dgm:spPr/>
    </dgm:pt>
    <dgm:pt modelId="{04FA184C-3918-475E-BE2C-FB71C8EE25BA}" type="pres">
      <dgm:prSet presAssocID="{08F8868B-7053-4669-BC71-6F2E34E63FA1}" presName="linNode" presStyleCnt="0"/>
      <dgm:spPr/>
    </dgm:pt>
    <dgm:pt modelId="{D7F48192-CAEC-41BD-9C7E-774776BA8E2D}" type="pres">
      <dgm:prSet presAssocID="{08F8868B-7053-4669-BC71-6F2E34E63FA1}" presName="parentText" presStyleLbl="alignNode1" presStyleIdx="1" presStyleCnt="5">
        <dgm:presLayoutVars>
          <dgm:chMax val="1"/>
          <dgm:bulletEnabled/>
        </dgm:presLayoutVars>
      </dgm:prSet>
      <dgm:spPr/>
    </dgm:pt>
    <dgm:pt modelId="{C9C8C2A5-5CF8-425A-A3F8-8450371A9962}" type="pres">
      <dgm:prSet presAssocID="{08F8868B-7053-4669-BC71-6F2E34E63FA1}" presName="descendantText" presStyleLbl="alignAccFollowNode1" presStyleIdx="1" presStyleCnt="5">
        <dgm:presLayoutVars>
          <dgm:bulletEnabled/>
        </dgm:presLayoutVars>
      </dgm:prSet>
      <dgm:spPr/>
    </dgm:pt>
    <dgm:pt modelId="{9E54A998-9A6D-400E-A10B-DC50F6D55BF8}" type="pres">
      <dgm:prSet presAssocID="{218FA656-E06F-4085-A992-D750B0391667}" presName="sp" presStyleCnt="0"/>
      <dgm:spPr/>
    </dgm:pt>
    <dgm:pt modelId="{16AD8142-B9F0-4A8D-9ADF-31F0A3120A53}" type="pres">
      <dgm:prSet presAssocID="{5497AF37-08A7-4529-AE78-F8717A480B2F}" presName="linNode" presStyleCnt="0"/>
      <dgm:spPr/>
    </dgm:pt>
    <dgm:pt modelId="{23168DFC-55CB-46AB-BE95-90F2573E2C63}" type="pres">
      <dgm:prSet presAssocID="{5497AF37-08A7-4529-AE78-F8717A480B2F}" presName="parentText" presStyleLbl="alignNode1" presStyleIdx="2" presStyleCnt="5">
        <dgm:presLayoutVars>
          <dgm:chMax val="1"/>
          <dgm:bulletEnabled/>
        </dgm:presLayoutVars>
      </dgm:prSet>
      <dgm:spPr/>
    </dgm:pt>
    <dgm:pt modelId="{C05D1501-C3B5-4DE5-B698-B794EEA600F9}" type="pres">
      <dgm:prSet presAssocID="{5497AF37-08A7-4529-AE78-F8717A480B2F}" presName="descendantText" presStyleLbl="alignAccFollowNode1" presStyleIdx="2" presStyleCnt="5" custScaleY="95422" custLinFactNeighborX="-822" custLinFactNeighborY="2723">
        <dgm:presLayoutVars>
          <dgm:bulletEnabled/>
        </dgm:presLayoutVars>
      </dgm:prSet>
      <dgm:spPr/>
    </dgm:pt>
    <dgm:pt modelId="{D84E91AA-0FE9-4690-902B-505FC32E705D}" type="pres">
      <dgm:prSet presAssocID="{E2ABEF4E-A6F4-45FC-90A2-119A963959C6}" presName="sp" presStyleCnt="0"/>
      <dgm:spPr/>
    </dgm:pt>
    <dgm:pt modelId="{71A7A405-0C9C-45E1-BB99-00CFC365DF9A}" type="pres">
      <dgm:prSet presAssocID="{2B2E083B-42EF-455C-BA0F-0F21AADB4903}" presName="linNode" presStyleCnt="0"/>
      <dgm:spPr/>
    </dgm:pt>
    <dgm:pt modelId="{3961A19D-81BD-48A4-91C2-0105B0CDFFE9}" type="pres">
      <dgm:prSet presAssocID="{2B2E083B-42EF-455C-BA0F-0F21AADB4903}" presName="parentText" presStyleLbl="alignNode1" presStyleIdx="3" presStyleCnt="5">
        <dgm:presLayoutVars>
          <dgm:chMax val="1"/>
          <dgm:bulletEnabled/>
        </dgm:presLayoutVars>
      </dgm:prSet>
      <dgm:spPr/>
    </dgm:pt>
    <dgm:pt modelId="{EBB6899B-360A-4729-B9E3-77400A283CEE}" type="pres">
      <dgm:prSet presAssocID="{2B2E083B-42EF-455C-BA0F-0F21AADB4903}" presName="descendantText" presStyleLbl="alignAccFollowNode1" presStyleIdx="3" presStyleCnt="5">
        <dgm:presLayoutVars>
          <dgm:bulletEnabled/>
        </dgm:presLayoutVars>
      </dgm:prSet>
      <dgm:spPr/>
    </dgm:pt>
    <dgm:pt modelId="{47345285-518C-47C8-8DAA-76A44D99871E}" type="pres">
      <dgm:prSet presAssocID="{C0021CC1-3732-4426-AC70-5E8DBBE83E23}" presName="sp" presStyleCnt="0"/>
      <dgm:spPr/>
    </dgm:pt>
    <dgm:pt modelId="{17597659-AC35-47AD-AAFF-C30CF4503096}" type="pres">
      <dgm:prSet presAssocID="{1D97AB0E-92DE-4BD8-B2F4-68996F470F34}" presName="linNode" presStyleCnt="0"/>
      <dgm:spPr/>
    </dgm:pt>
    <dgm:pt modelId="{9A760251-0301-4261-B2A3-913D5CCD7C11}" type="pres">
      <dgm:prSet presAssocID="{1D97AB0E-92DE-4BD8-B2F4-68996F470F34}" presName="parentText" presStyleLbl="alignNode1" presStyleIdx="4" presStyleCnt="5">
        <dgm:presLayoutVars>
          <dgm:chMax val="1"/>
          <dgm:bulletEnabled/>
        </dgm:presLayoutVars>
      </dgm:prSet>
      <dgm:spPr/>
    </dgm:pt>
    <dgm:pt modelId="{F1C0B76E-2022-497A-AE88-A188326E4B99}" type="pres">
      <dgm:prSet presAssocID="{1D97AB0E-92DE-4BD8-B2F4-68996F470F34}" presName="descendantText" presStyleLbl="alignAccFollowNode1" presStyleIdx="4" presStyleCnt="5">
        <dgm:presLayoutVars>
          <dgm:bulletEnabled/>
        </dgm:presLayoutVars>
      </dgm:prSet>
      <dgm:spPr/>
    </dgm:pt>
  </dgm:ptLst>
  <dgm:cxnLst>
    <dgm:cxn modelId="{F325152C-E805-43E3-A1A4-8BEDF6448513}" srcId="{75B0BEC7-3B33-4948-A81B-22D888B6A6FF}" destId="{5497AF37-08A7-4529-AE78-F8717A480B2F}" srcOrd="2" destOrd="0" parTransId="{1CB2BBCD-AC11-4396-B2A5-DC30BC2EA770}" sibTransId="{E2ABEF4E-A6F4-45FC-90A2-119A963959C6}"/>
    <dgm:cxn modelId="{3BCA493E-6A96-4C3C-A6E1-FC6C8275F652}" type="presOf" srcId="{2680BBFE-4402-4243-BA70-C7D752356DA7}" destId="{26BC91F2-5E57-4EFD-8833-6A59F6C495F7}" srcOrd="0" destOrd="0" presId="urn:microsoft.com/office/officeart/2016/7/layout/VerticalSolidActionList"/>
    <dgm:cxn modelId="{9D633A60-5252-444F-BEC9-EBA6FC3CF5A9}" srcId="{75B0BEC7-3B33-4948-A81B-22D888B6A6FF}" destId="{1D97AB0E-92DE-4BD8-B2F4-68996F470F34}" srcOrd="4" destOrd="0" parTransId="{C931FB0E-070C-465D-BE9D-C6CD656B11D6}" sibTransId="{8DA15D69-2E87-4B21-BE63-D18921329A15}"/>
    <dgm:cxn modelId="{4982F846-51C8-4B1E-AC42-82219F63177E}" srcId="{08F8868B-7053-4669-BC71-6F2E34E63FA1}" destId="{C421E8D2-45B8-4A18-B5C9-D442318A421C}" srcOrd="0" destOrd="0" parTransId="{2E8E6438-5AF1-4162-9C37-D6EC7E60F7AC}" sibTransId="{D27F3D9B-AC50-4BE5-891B-D6E8FAF3D435}"/>
    <dgm:cxn modelId="{B1E00074-F3E7-45E1-9C94-48E670E516E1}" type="presOf" srcId="{2B2E083B-42EF-455C-BA0F-0F21AADB4903}" destId="{3961A19D-81BD-48A4-91C2-0105B0CDFFE9}" srcOrd="0" destOrd="0" presId="urn:microsoft.com/office/officeart/2016/7/layout/VerticalSolidActionList"/>
    <dgm:cxn modelId="{33C1A758-A194-4025-8A28-11E698E07CEF}" srcId="{5497AF37-08A7-4529-AE78-F8717A480B2F}" destId="{8FD6FC10-3F6E-4817-A1DB-F0DEBE0CE7FC}" srcOrd="0" destOrd="0" parTransId="{E5027833-D2AB-43AF-BB8A-81A90EE27A78}" sibTransId="{CF3875AA-F0EF-4542-ADE8-DD8466DD3ABD}"/>
    <dgm:cxn modelId="{DE7AAB90-F826-497C-932F-C421F3F1F2DB}" srcId="{2B2E083B-42EF-455C-BA0F-0F21AADB4903}" destId="{5FEC6813-50BF-43FF-B434-8CA4153E6044}" srcOrd="0" destOrd="0" parTransId="{99C77FA7-F9A1-456D-9F68-7F93493FBE7D}" sibTransId="{B7ABE7A3-EF6F-4610-8376-3D7EF2482C48}"/>
    <dgm:cxn modelId="{FB1A439F-E3E9-4247-822F-35B588A81E02}" type="presOf" srcId="{75B0BEC7-3B33-4948-A81B-22D888B6A6FF}" destId="{33579BEB-C1D8-4434-A951-5B5846705266}" srcOrd="0" destOrd="0" presId="urn:microsoft.com/office/officeart/2016/7/layout/VerticalSolidActionList"/>
    <dgm:cxn modelId="{1C50A7A2-6744-44CF-8893-84F29661EBAD}" srcId="{75B0BEC7-3B33-4948-A81B-22D888B6A6FF}" destId="{08F8868B-7053-4669-BC71-6F2E34E63FA1}" srcOrd="1" destOrd="0" parTransId="{0F31B0EE-7BA2-4D3A-8E74-43185A3991AF}" sibTransId="{218FA656-E06F-4085-A992-D750B0391667}"/>
    <dgm:cxn modelId="{07B4A9A5-E345-4BA0-B612-B38EC76DE070}" type="presOf" srcId="{5FEC6813-50BF-43FF-B434-8CA4153E6044}" destId="{EBB6899B-360A-4729-B9E3-77400A283CEE}" srcOrd="0" destOrd="0" presId="urn:microsoft.com/office/officeart/2016/7/layout/VerticalSolidActionList"/>
    <dgm:cxn modelId="{6B7288B7-DB48-4D2C-9D28-A26236883CA6}" type="presOf" srcId="{C421E8D2-45B8-4A18-B5C9-D442318A421C}" destId="{C9C8C2A5-5CF8-425A-A3F8-8450371A9962}" srcOrd="0" destOrd="0" presId="urn:microsoft.com/office/officeart/2016/7/layout/VerticalSolidActionList"/>
    <dgm:cxn modelId="{A59CECCB-A6D1-437A-B096-85BBC76B4536}" srcId="{75B0BEC7-3B33-4948-A81B-22D888B6A6FF}" destId="{EEAC10EC-08F3-48B6-80A2-C3C0E36A2C97}" srcOrd="0" destOrd="0" parTransId="{6F3F403E-2129-4AF2-BF8D-CF71513D7157}" sibTransId="{5C6035B2-9BC1-4540-B0FC-403991F5E3E4}"/>
    <dgm:cxn modelId="{8FBA16CD-9354-46DD-86AE-9AAFC485BD02}" srcId="{1D97AB0E-92DE-4BD8-B2F4-68996F470F34}" destId="{4D8DD5E8-1631-4026-B493-8F28685A1EC3}" srcOrd="0" destOrd="0" parTransId="{4DE32E2D-D52E-46FA-A8FD-FABED28673DE}" sibTransId="{62F46056-54D4-416F-B208-EEC97E33996D}"/>
    <dgm:cxn modelId="{A4B342CF-619A-43BE-91C3-373D83DB016C}" type="presOf" srcId="{5497AF37-08A7-4529-AE78-F8717A480B2F}" destId="{23168DFC-55CB-46AB-BE95-90F2573E2C63}" srcOrd="0" destOrd="0" presId="urn:microsoft.com/office/officeart/2016/7/layout/VerticalSolidActionList"/>
    <dgm:cxn modelId="{7AA0D6E3-DF78-42C3-AD8F-0BD17C644D89}" type="presOf" srcId="{4D8DD5E8-1631-4026-B493-8F28685A1EC3}" destId="{F1C0B76E-2022-497A-AE88-A188326E4B99}" srcOrd="0" destOrd="0" presId="urn:microsoft.com/office/officeart/2016/7/layout/VerticalSolidActionList"/>
    <dgm:cxn modelId="{80D8FDE4-F8F6-4827-8D64-B32A752B86AA}" type="presOf" srcId="{8FD6FC10-3F6E-4817-A1DB-F0DEBE0CE7FC}" destId="{C05D1501-C3B5-4DE5-B698-B794EEA600F9}" srcOrd="0" destOrd="0" presId="urn:microsoft.com/office/officeart/2016/7/layout/VerticalSolidActionList"/>
    <dgm:cxn modelId="{4DB5EEE5-815A-46CD-AC1D-17321E122F13}" type="presOf" srcId="{1D97AB0E-92DE-4BD8-B2F4-68996F470F34}" destId="{9A760251-0301-4261-B2A3-913D5CCD7C11}" srcOrd="0" destOrd="0" presId="urn:microsoft.com/office/officeart/2016/7/layout/VerticalSolidActionList"/>
    <dgm:cxn modelId="{321340F0-A72A-48C9-A081-AFA3E2757008}" srcId="{75B0BEC7-3B33-4948-A81B-22D888B6A6FF}" destId="{2B2E083B-42EF-455C-BA0F-0F21AADB4903}" srcOrd="3" destOrd="0" parTransId="{566E641B-8977-4266-83FD-C57AB785B7B4}" sibTransId="{C0021CC1-3732-4426-AC70-5E8DBBE83E23}"/>
    <dgm:cxn modelId="{11D68AF1-AF8D-4295-BF3E-693E55CFBF79}" type="presOf" srcId="{EEAC10EC-08F3-48B6-80A2-C3C0E36A2C97}" destId="{CE1E1F93-1425-4A00-9680-0D9010F2E52B}" srcOrd="0" destOrd="0" presId="urn:microsoft.com/office/officeart/2016/7/layout/VerticalSolidActionList"/>
    <dgm:cxn modelId="{6FFCD8F9-B9CA-4CD3-AD27-8C93439528E8}" srcId="{EEAC10EC-08F3-48B6-80A2-C3C0E36A2C97}" destId="{2680BBFE-4402-4243-BA70-C7D752356DA7}" srcOrd="0" destOrd="0" parTransId="{9F1A56A7-70D9-4AEF-9C1B-B4AE014E3E2B}" sibTransId="{1476B5C8-2860-48F8-BD05-F99D9761CB0B}"/>
    <dgm:cxn modelId="{80A194FD-9B85-4B2A-8F40-E491201298E2}" type="presOf" srcId="{08F8868B-7053-4669-BC71-6F2E34E63FA1}" destId="{D7F48192-CAEC-41BD-9C7E-774776BA8E2D}" srcOrd="0" destOrd="0" presId="urn:microsoft.com/office/officeart/2016/7/layout/VerticalSolidActionList"/>
    <dgm:cxn modelId="{9BC012BF-6975-4025-8B76-F74D7400060E}" type="presParOf" srcId="{33579BEB-C1D8-4434-A951-5B5846705266}" destId="{796DD45D-2FF4-4910-A451-68F68CEC174E}" srcOrd="0" destOrd="0" presId="urn:microsoft.com/office/officeart/2016/7/layout/VerticalSolidActionList"/>
    <dgm:cxn modelId="{0A655611-D378-4A45-87AE-C70A7EBFCA7E}" type="presParOf" srcId="{796DD45D-2FF4-4910-A451-68F68CEC174E}" destId="{CE1E1F93-1425-4A00-9680-0D9010F2E52B}" srcOrd="0" destOrd="0" presId="urn:microsoft.com/office/officeart/2016/7/layout/VerticalSolidActionList"/>
    <dgm:cxn modelId="{C4BD7FAA-E72C-4B5C-BABD-C56BF8C1D31D}" type="presParOf" srcId="{796DD45D-2FF4-4910-A451-68F68CEC174E}" destId="{26BC91F2-5E57-4EFD-8833-6A59F6C495F7}" srcOrd="1" destOrd="0" presId="urn:microsoft.com/office/officeart/2016/7/layout/VerticalSolidActionList"/>
    <dgm:cxn modelId="{02C2ABBA-2C76-4DCE-8B4B-06A5231B6BDF}" type="presParOf" srcId="{33579BEB-C1D8-4434-A951-5B5846705266}" destId="{0A520DA8-6899-4379-8275-8C1CE1AFAFD4}" srcOrd="1" destOrd="0" presId="urn:microsoft.com/office/officeart/2016/7/layout/VerticalSolidActionList"/>
    <dgm:cxn modelId="{F7E1B19C-FA60-42E4-8EE3-1762CC935AED}" type="presParOf" srcId="{33579BEB-C1D8-4434-A951-5B5846705266}" destId="{04FA184C-3918-475E-BE2C-FB71C8EE25BA}" srcOrd="2" destOrd="0" presId="urn:microsoft.com/office/officeart/2016/7/layout/VerticalSolidActionList"/>
    <dgm:cxn modelId="{9D44CEDE-4D7E-40F4-B866-B892B5E9C579}" type="presParOf" srcId="{04FA184C-3918-475E-BE2C-FB71C8EE25BA}" destId="{D7F48192-CAEC-41BD-9C7E-774776BA8E2D}" srcOrd="0" destOrd="0" presId="urn:microsoft.com/office/officeart/2016/7/layout/VerticalSolidActionList"/>
    <dgm:cxn modelId="{8D6E65F1-A6EC-4DD0-BC4D-D7FA1AC3721F}" type="presParOf" srcId="{04FA184C-3918-475E-BE2C-FB71C8EE25BA}" destId="{C9C8C2A5-5CF8-425A-A3F8-8450371A9962}" srcOrd="1" destOrd="0" presId="urn:microsoft.com/office/officeart/2016/7/layout/VerticalSolidActionList"/>
    <dgm:cxn modelId="{77EE8E77-EE95-4D06-9194-C7FDB3A3FCD5}" type="presParOf" srcId="{33579BEB-C1D8-4434-A951-5B5846705266}" destId="{9E54A998-9A6D-400E-A10B-DC50F6D55BF8}" srcOrd="3" destOrd="0" presId="urn:microsoft.com/office/officeart/2016/7/layout/VerticalSolidActionList"/>
    <dgm:cxn modelId="{DA0AD9E3-536B-426D-B61E-618DC7113F3B}" type="presParOf" srcId="{33579BEB-C1D8-4434-A951-5B5846705266}" destId="{16AD8142-B9F0-4A8D-9ADF-31F0A3120A53}" srcOrd="4" destOrd="0" presId="urn:microsoft.com/office/officeart/2016/7/layout/VerticalSolidActionList"/>
    <dgm:cxn modelId="{0ED16A8A-D478-4098-9EC2-4296284B49B5}" type="presParOf" srcId="{16AD8142-B9F0-4A8D-9ADF-31F0A3120A53}" destId="{23168DFC-55CB-46AB-BE95-90F2573E2C63}" srcOrd="0" destOrd="0" presId="urn:microsoft.com/office/officeart/2016/7/layout/VerticalSolidActionList"/>
    <dgm:cxn modelId="{84D1E310-0E90-400E-8F0E-0728A66468DE}" type="presParOf" srcId="{16AD8142-B9F0-4A8D-9ADF-31F0A3120A53}" destId="{C05D1501-C3B5-4DE5-B698-B794EEA600F9}" srcOrd="1" destOrd="0" presId="urn:microsoft.com/office/officeart/2016/7/layout/VerticalSolidActionList"/>
    <dgm:cxn modelId="{E08E0FF7-BEBA-4059-98BA-C8DEE3F20B64}" type="presParOf" srcId="{33579BEB-C1D8-4434-A951-5B5846705266}" destId="{D84E91AA-0FE9-4690-902B-505FC32E705D}" srcOrd="5" destOrd="0" presId="urn:microsoft.com/office/officeart/2016/7/layout/VerticalSolidActionList"/>
    <dgm:cxn modelId="{2A58B4D0-5B29-4255-8121-CB59AA546310}" type="presParOf" srcId="{33579BEB-C1D8-4434-A951-5B5846705266}" destId="{71A7A405-0C9C-45E1-BB99-00CFC365DF9A}" srcOrd="6" destOrd="0" presId="urn:microsoft.com/office/officeart/2016/7/layout/VerticalSolidActionList"/>
    <dgm:cxn modelId="{819CCD41-F607-4387-BFCE-DE78E4B77BCE}" type="presParOf" srcId="{71A7A405-0C9C-45E1-BB99-00CFC365DF9A}" destId="{3961A19D-81BD-48A4-91C2-0105B0CDFFE9}" srcOrd="0" destOrd="0" presId="urn:microsoft.com/office/officeart/2016/7/layout/VerticalSolidActionList"/>
    <dgm:cxn modelId="{530E07F6-C78C-45A5-BC5C-CD3FE8A3BC4D}" type="presParOf" srcId="{71A7A405-0C9C-45E1-BB99-00CFC365DF9A}" destId="{EBB6899B-360A-4729-B9E3-77400A283CEE}" srcOrd="1" destOrd="0" presId="urn:microsoft.com/office/officeart/2016/7/layout/VerticalSolidActionList"/>
    <dgm:cxn modelId="{50323C42-58BB-4F97-809D-C397A1EC78E6}" type="presParOf" srcId="{33579BEB-C1D8-4434-A951-5B5846705266}" destId="{47345285-518C-47C8-8DAA-76A44D99871E}" srcOrd="7" destOrd="0" presId="urn:microsoft.com/office/officeart/2016/7/layout/VerticalSolidActionList"/>
    <dgm:cxn modelId="{7FC03990-6E14-4A17-88FC-AC179C787DAC}" type="presParOf" srcId="{33579BEB-C1D8-4434-A951-5B5846705266}" destId="{17597659-AC35-47AD-AAFF-C30CF4503096}" srcOrd="8" destOrd="0" presId="urn:microsoft.com/office/officeart/2016/7/layout/VerticalSolidActionList"/>
    <dgm:cxn modelId="{1F294330-04E8-4B52-809E-A1B3EFEB59BE}" type="presParOf" srcId="{17597659-AC35-47AD-AAFF-C30CF4503096}" destId="{9A760251-0301-4261-B2A3-913D5CCD7C11}" srcOrd="0" destOrd="0" presId="urn:microsoft.com/office/officeart/2016/7/layout/VerticalSolidActionList"/>
    <dgm:cxn modelId="{883F3FD1-21A9-4B46-892E-C3E01F65EAAC}" type="presParOf" srcId="{17597659-AC35-47AD-AAFF-C30CF4503096}" destId="{F1C0B76E-2022-497A-AE88-A188326E4B99}"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4497B7-7740-4017-9CAB-F6F48A37C1B0}"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3D1D7683-644F-466E-B161-A5C45E2FC3D6}">
      <dgm:prSet phldrT="[Text]" custT="1"/>
      <dgm:spPr/>
      <dgm:t>
        <a:bodyPr/>
        <a:lstStyle/>
        <a:p>
          <a:pPr algn="ctr"/>
          <a:r>
            <a:rPr lang="en-US" sz="2200" dirty="0">
              <a:latin typeface="Arial" panose="020B0604020202020204" pitchFamily="34" charset="0"/>
              <a:cs typeface="Arial" panose="020B0604020202020204" pitchFamily="34" charset="0"/>
            </a:rPr>
            <a:t>Fax: </a:t>
          </a:r>
        </a:p>
        <a:p>
          <a:pPr algn="ctr"/>
          <a:r>
            <a:rPr lang="en-US" sz="2200" b="1" dirty="0">
              <a:latin typeface="Arial" panose="020B0604020202020204" pitchFamily="34" charset="0"/>
              <a:cs typeface="Arial" panose="020B0604020202020204" pitchFamily="34" charset="0"/>
            </a:rPr>
            <a:t>1-800-914-0004</a:t>
          </a:r>
        </a:p>
      </dgm:t>
    </dgm:pt>
    <dgm:pt modelId="{39DCFD54-26B5-411B-8082-1335D7337915}" type="parTrans" cxnId="{34BCFDA5-C862-4891-86C6-8C04E340AD67}">
      <dgm:prSet/>
      <dgm:spPr/>
      <dgm:t>
        <a:bodyPr/>
        <a:lstStyle/>
        <a:p>
          <a:pPr algn="ctr"/>
          <a:endParaRPr lang="en-US" sz="2200">
            <a:latin typeface="Arial" panose="020B0604020202020204" pitchFamily="34" charset="0"/>
            <a:cs typeface="Arial" panose="020B0604020202020204" pitchFamily="34" charset="0"/>
          </a:endParaRPr>
        </a:p>
      </dgm:t>
    </dgm:pt>
    <dgm:pt modelId="{326513D0-1056-415F-9FD4-0828667DAEB8}" type="sibTrans" cxnId="{34BCFDA5-C862-4891-86C6-8C04E340AD67}">
      <dgm:prSet/>
      <dgm:spPr/>
      <dgm:t>
        <a:bodyPr/>
        <a:lstStyle/>
        <a:p>
          <a:pPr algn="ctr"/>
          <a:endParaRPr lang="en-US" sz="2200">
            <a:latin typeface="Arial" panose="020B0604020202020204" pitchFamily="34" charset="0"/>
            <a:cs typeface="Arial" panose="020B0604020202020204" pitchFamily="34" charset="0"/>
          </a:endParaRPr>
        </a:p>
      </dgm:t>
    </dgm:pt>
    <dgm:pt modelId="{D0165930-F43D-4DCE-97F3-0B25AC7A2378}">
      <dgm:prSet custT="1"/>
      <dgm:spPr/>
      <dgm:t>
        <a:bodyPr/>
        <a:lstStyle/>
        <a:p>
          <a:pPr algn="ctr"/>
          <a:r>
            <a:rPr lang="en-US" sz="2200" dirty="0">
              <a:latin typeface="Arial" panose="020B0604020202020204" pitchFamily="34" charset="0"/>
              <a:cs typeface="Arial" panose="020B0604020202020204" pitchFamily="34" charset="0"/>
            </a:rPr>
            <a:t>Telephone: </a:t>
          </a:r>
        </a:p>
        <a:p>
          <a:pPr algn="ctr"/>
          <a:r>
            <a:rPr lang="en-US" sz="2200" b="1" dirty="0">
              <a:latin typeface="Arial" panose="020B0604020202020204" pitchFamily="34" charset="0"/>
              <a:cs typeface="Arial" panose="020B0604020202020204" pitchFamily="34" charset="0"/>
            </a:rPr>
            <a:t>1-800-96-ABUSE (2873) </a:t>
          </a:r>
        </a:p>
      </dgm:t>
    </dgm:pt>
    <dgm:pt modelId="{929C0937-C8A7-45F7-B2D9-E1FA1ED1F62B}" type="parTrans" cxnId="{409FC3D0-5A10-47E0-8C08-D8941606E9E2}">
      <dgm:prSet/>
      <dgm:spPr/>
      <dgm:t>
        <a:bodyPr/>
        <a:lstStyle/>
        <a:p>
          <a:pPr algn="ctr"/>
          <a:endParaRPr lang="en-US" sz="2200">
            <a:latin typeface="Arial" panose="020B0604020202020204" pitchFamily="34" charset="0"/>
            <a:cs typeface="Arial" panose="020B0604020202020204" pitchFamily="34" charset="0"/>
          </a:endParaRPr>
        </a:p>
      </dgm:t>
    </dgm:pt>
    <dgm:pt modelId="{2EFF11B4-5C51-4F93-9222-23F5700D0CF3}" type="sibTrans" cxnId="{409FC3D0-5A10-47E0-8C08-D8941606E9E2}">
      <dgm:prSet/>
      <dgm:spPr/>
      <dgm:t>
        <a:bodyPr/>
        <a:lstStyle/>
        <a:p>
          <a:pPr algn="ctr"/>
          <a:endParaRPr lang="en-US" sz="2200">
            <a:latin typeface="Arial" panose="020B0604020202020204" pitchFamily="34" charset="0"/>
            <a:cs typeface="Arial" panose="020B0604020202020204" pitchFamily="34" charset="0"/>
          </a:endParaRPr>
        </a:p>
      </dgm:t>
    </dgm:pt>
    <dgm:pt modelId="{3BE1775E-FC5B-4BE1-80D5-EA83333C28EB}">
      <dgm:prSet custT="1"/>
      <dgm:spPr/>
      <dgm:t>
        <a:bodyPr/>
        <a:lstStyle/>
        <a:p>
          <a:pPr algn="ctr"/>
          <a:r>
            <a:rPr lang="en-US" sz="2200" dirty="0">
              <a:latin typeface="Arial" panose="020B0604020202020204" pitchFamily="34" charset="0"/>
              <a:cs typeface="Arial" panose="020B0604020202020204" pitchFamily="34" charset="0"/>
            </a:rPr>
            <a:t>Telephone Device for Deaf (TDD): </a:t>
          </a:r>
        </a:p>
        <a:p>
          <a:pPr algn="ctr"/>
          <a:r>
            <a:rPr lang="en-US" sz="2200" b="1" dirty="0">
              <a:latin typeface="Arial" panose="020B0604020202020204" pitchFamily="34" charset="0"/>
              <a:cs typeface="Arial" panose="020B0604020202020204" pitchFamily="34" charset="0"/>
            </a:rPr>
            <a:t>1-800-955-8771</a:t>
          </a:r>
        </a:p>
      </dgm:t>
    </dgm:pt>
    <dgm:pt modelId="{558DF7B8-A0D2-41F4-B052-5AEB322A0561}" type="parTrans" cxnId="{3F78E015-FA18-44FD-A05B-130FAAAA2C91}">
      <dgm:prSet/>
      <dgm:spPr/>
      <dgm:t>
        <a:bodyPr/>
        <a:lstStyle/>
        <a:p>
          <a:pPr algn="ctr"/>
          <a:endParaRPr lang="en-US" sz="2200">
            <a:latin typeface="Arial" panose="020B0604020202020204" pitchFamily="34" charset="0"/>
            <a:cs typeface="Arial" panose="020B0604020202020204" pitchFamily="34" charset="0"/>
          </a:endParaRPr>
        </a:p>
      </dgm:t>
    </dgm:pt>
    <dgm:pt modelId="{AF26AF40-E018-48FA-987F-C6A027A52836}" type="sibTrans" cxnId="{3F78E015-FA18-44FD-A05B-130FAAAA2C91}">
      <dgm:prSet/>
      <dgm:spPr/>
      <dgm:t>
        <a:bodyPr/>
        <a:lstStyle/>
        <a:p>
          <a:pPr algn="ctr"/>
          <a:endParaRPr lang="en-US" sz="2200">
            <a:latin typeface="Arial" panose="020B0604020202020204" pitchFamily="34" charset="0"/>
            <a:cs typeface="Arial" panose="020B0604020202020204" pitchFamily="34" charset="0"/>
          </a:endParaRPr>
        </a:p>
      </dgm:t>
    </dgm:pt>
    <dgm:pt modelId="{951D8D68-5516-47BB-B6C6-A6F7D6369CF1}">
      <dgm:prSet custT="1"/>
      <dgm:spPr/>
      <dgm:t>
        <a:bodyPr/>
        <a:lstStyle/>
        <a:p>
          <a:pPr algn="ctr"/>
          <a:r>
            <a:rPr lang="en-US" sz="2200" dirty="0">
              <a:latin typeface="Arial" panose="020B0604020202020204" pitchFamily="34" charset="0"/>
              <a:cs typeface="Arial" panose="020B0604020202020204" pitchFamily="34" charset="0"/>
            </a:rPr>
            <a:t>Florida Relay: </a:t>
          </a:r>
          <a:r>
            <a:rPr lang="en-US" sz="2200" b="1" dirty="0">
              <a:latin typeface="Arial" panose="020B0604020202020204" pitchFamily="34" charset="0"/>
              <a:cs typeface="Arial" panose="020B0604020202020204" pitchFamily="34" charset="0"/>
            </a:rPr>
            <a:t>711</a:t>
          </a:r>
        </a:p>
      </dgm:t>
    </dgm:pt>
    <dgm:pt modelId="{32FC7F0E-5E74-49D2-A747-665358C61C49}" type="parTrans" cxnId="{D4F23371-96E5-4024-A5BB-87A5BFFFBF82}">
      <dgm:prSet/>
      <dgm:spPr/>
      <dgm:t>
        <a:bodyPr/>
        <a:lstStyle/>
        <a:p>
          <a:pPr algn="ctr"/>
          <a:endParaRPr lang="en-US" sz="2200">
            <a:latin typeface="Arial" panose="020B0604020202020204" pitchFamily="34" charset="0"/>
            <a:cs typeface="Arial" panose="020B0604020202020204" pitchFamily="34" charset="0"/>
          </a:endParaRPr>
        </a:p>
      </dgm:t>
    </dgm:pt>
    <dgm:pt modelId="{F93FD362-BD16-4983-9CA7-F9E0BC0E2ED1}" type="sibTrans" cxnId="{D4F23371-96E5-4024-A5BB-87A5BFFFBF82}">
      <dgm:prSet/>
      <dgm:spPr/>
      <dgm:t>
        <a:bodyPr/>
        <a:lstStyle/>
        <a:p>
          <a:pPr algn="ctr"/>
          <a:endParaRPr lang="en-US" sz="2200">
            <a:latin typeface="Arial" panose="020B0604020202020204" pitchFamily="34" charset="0"/>
            <a:cs typeface="Arial" panose="020B0604020202020204" pitchFamily="34" charset="0"/>
          </a:endParaRPr>
        </a:p>
      </dgm:t>
    </dgm:pt>
    <dgm:pt modelId="{72AD7439-08AF-4848-9C4C-6E23472178C9}">
      <dgm:prSet custT="1"/>
      <dgm:spPr/>
      <dgm:t>
        <a:bodyPr/>
        <a:lstStyle/>
        <a:p>
          <a:pPr algn="ctr">
            <a:lnSpc>
              <a:spcPct val="90000"/>
            </a:lnSpc>
          </a:pPr>
          <a:r>
            <a:rPr lang="en-US" sz="2200" dirty="0">
              <a:latin typeface="Arial" panose="020B0604020202020204" pitchFamily="34" charset="0"/>
              <a:cs typeface="Arial" panose="020B0604020202020204" pitchFamily="34" charset="0"/>
            </a:rPr>
            <a:t>Online: </a:t>
          </a:r>
          <a:r>
            <a:rPr lang="en-US" sz="2200" b="1" dirty="0">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http://www.dcf.state.fl.us/programs/abuse/</a:t>
          </a:r>
          <a:endParaRPr lang="en-US" sz="2200" b="1" dirty="0">
            <a:latin typeface="Arial" panose="020B0604020202020204" pitchFamily="34" charset="0"/>
            <a:cs typeface="Arial" panose="020B0604020202020204" pitchFamily="34" charset="0"/>
          </a:endParaRPr>
        </a:p>
      </dgm:t>
    </dgm:pt>
    <dgm:pt modelId="{475DAB19-E1C1-420A-95B6-DCBAFAC67E67}" type="parTrans" cxnId="{A7C9A6FE-5DDA-40B4-BB3D-1C6515E6A166}">
      <dgm:prSet/>
      <dgm:spPr/>
      <dgm:t>
        <a:bodyPr/>
        <a:lstStyle/>
        <a:p>
          <a:pPr algn="ctr"/>
          <a:endParaRPr lang="en-US" sz="2200">
            <a:latin typeface="Arial" panose="020B0604020202020204" pitchFamily="34" charset="0"/>
            <a:cs typeface="Arial" panose="020B0604020202020204" pitchFamily="34" charset="0"/>
          </a:endParaRPr>
        </a:p>
      </dgm:t>
    </dgm:pt>
    <dgm:pt modelId="{CFBDCAB3-72B7-4F05-AED3-F68F716D7E18}" type="sibTrans" cxnId="{A7C9A6FE-5DDA-40B4-BB3D-1C6515E6A166}">
      <dgm:prSet/>
      <dgm:spPr/>
      <dgm:t>
        <a:bodyPr/>
        <a:lstStyle/>
        <a:p>
          <a:pPr algn="ctr"/>
          <a:endParaRPr lang="en-US" sz="2200">
            <a:latin typeface="Arial" panose="020B0604020202020204" pitchFamily="34" charset="0"/>
            <a:cs typeface="Arial" panose="020B0604020202020204" pitchFamily="34" charset="0"/>
          </a:endParaRPr>
        </a:p>
      </dgm:t>
    </dgm:pt>
    <dgm:pt modelId="{E1083184-557A-4785-BA44-0FD11ED91BEF}">
      <dgm:prSet/>
      <dgm:spPr/>
      <dgm:t>
        <a:bodyPr/>
        <a:lstStyle/>
        <a:p>
          <a:r>
            <a:rPr lang="en-US" dirty="0">
              <a:latin typeface="Arial" panose="020B0604020202020204" pitchFamily="34" charset="0"/>
              <a:cs typeface="Arial" panose="020B0604020202020204" pitchFamily="34" charset="0"/>
            </a:rPr>
            <a:t>For additional assistance not related to abuse: </a:t>
          </a:r>
        </a:p>
        <a:p>
          <a:r>
            <a:rPr lang="en-US" dirty="0">
              <a:latin typeface="Arial" panose="020B0604020202020204" pitchFamily="34" charset="0"/>
              <a:cs typeface="Arial" panose="020B0604020202020204" pitchFamily="34" charset="0"/>
            </a:rPr>
            <a:t>1-850-300-HOPE (4673)</a:t>
          </a:r>
          <a:endParaRPr lang="en-US" b="1" dirty="0">
            <a:latin typeface="Arial" panose="020B0604020202020204" pitchFamily="34" charset="0"/>
            <a:cs typeface="Arial" panose="020B0604020202020204" pitchFamily="34" charset="0"/>
          </a:endParaRPr>
        </a:p>
      </dgm:t>
    </dgm:pt>
    <dgm:pt modelId="{2311FC90-8536-44FB-B9DB-636DD5D90631}" type="parTrans" cxnId="{5EC3873A-5D87-4900-9151-D7BCC8438B0D}">
      <dgm:prSet/>
      <dgm:spPr/>
      <dgm:t>
        <a:bodyPr/>
        <a:lstStyle/>
        <a:p>
          <a:endParaRPr lang="en-US">
            <a:latin typeface="Arial" panose="020B0604020202020204" pitchFamily="34" charset="0"/>
            <a:cs typeface="Arial" panose="020B0604020202020204" pitchFamily="34" charset="0"/>
          </a:endParaRPr>
        </a:p>
      </dgm:t>
    </dgm:pt>
    <dgm:pt modelId="{00399B6A-D6F9-4AA4-B2C1-67B2C552CFF8}" type="sibTrans" cxnId="{5EC3873A-5D87-4900-9151-D7BCC8438B0D}">
      <dgm:prSet/>
      <dgm:spPr/>
      <dgm:t>
        <a:bodyPr/>
        <a:lstStyle/>
        <a:p>
          <a:endParaRPr lang="en-US">
            <a:latin typeface="Arial" panose="020B0604020202020204" pitchFamily="34" charset="0"/>
            <a:cs typeface="Arial" panose="020B0604020202020204" pitchFamily="34" charset="0"/>
          </a:endParaRPr>
        </a:p>
      </dgm:t>
    </dgm:pt>
    <dgm:pt modelId="{2B12141C-7419-42AD-A64E-1D73E96FCF4C}" type="pres">
      <dgm:prSet presAssocID="{A44497B7-7740-4017-9CAB-F6F48A37C1B0}" presName="diagram" presStyleCnt="0">
        <dgm:presLayoutVars>
          <dgm:dir/>
          <dgm:resizeHandles val="exact"/>
        </dgm:presLayoutVars>
      </dgm:prSet>
      <dgm:spPr/>
    </dgm:pt>
    <dgm:pt modelId="{8A75756E-23AD-4719-A7FB-BB8681DB24CB}" type="pres">
      <dgm:prSet presAssocID="{D0165930-F43D-4DCE-97F3-0B25AC7A2378}" presName="node" presStyleLbl="node1" presStyleIdx="0" presStyleCnt="6">
        <dgm:presLayoutVars>
          <dgm:bulletEnabled val="1"/>
        </dgm:presLayoutVars>
      </dgm:prSet>
      <dgm:spPr/>
    </dgm:pt>
    <dgm:pt modelId="{C4FCB2CC-6835-4E86-B0D8-178832C9DFC1}" type="pres">
      <dgm:prSet presAssocID="{2EFF11B4-5C51-4F93-9222-23F5700D0CF3}" presName="sibTrans" presStyleCnt="0"/>
      <dgm:spPr/>
    </dgm:pt>
    <dgm:pt modelId="{772A0D95-E35E-416D-9861-0665F87B868B}" type="pres">
      <dgm:prSet presAssocID="{3D1D7683-644F-466E-B161-A5C45E2FC3D6}" presName="node" presStyleLbl="node1" presStyleIdx="1" presStyleCnt="6">
        <dgm:presLayoutVars>
          <dgm:bulletEnabled val="1"/>
        </dgm:presLayoutVars>
      </dgm:prSet>
      <dgm:spPr/>
    </dgm:pt>
    <dgm:pt modelId="{23ABCEB0-17A8-439B-8991-D1BC970B84A9}" type="pres">
      <dgm:prSet presAssocID="{326513D0-1056-415F-9FD4-0828667DAEB8}" presName="sibTrans" presStyleCnt="0"/>
      <dgm:spPr/>
    </dgm:pt>
    <dgm:pt modelId="{48F20F86-3C6E-4C32-A7C2-1FC975F4FA2F}" type="pres">
      <dgm:prSet presAssocID="{3BE1775E-FC5B-4BE1-80D5-EA83333C28EB}" presName="node" presStyleLbl="node1" presStyleIdx="2" presStyleCnt="6">
        <dgm:presLayoutVars>
          <dgm:bulletEnabled val="1"/>
        </dgm:presLayoutVars>
      </dgm:prSet>
      <dgm:spPr/>
    </dgm:pt>
    <dgm:pt modelId="{D448B0FC-B6E4-4172-A8EA-E0119CC985CD}" type="pres">
      <dgm:prSet presAssocID="{AF26AF40-E018-48FA-987F-C6A027A52836}" presName="sibTrans" presStyleCnt="0"/>
      <dgm:spPr/>
    </dgm:pt>
    <dgm:pt modelId="{F626B969-82FE-4FA2-825D-7E24067416B9}" type="pres">
      <dgm:prSet presAssocID="{951D8D68-5516-47BB-B6C6-A6F7D6369CF1}" presName="node" presStyleLbl="node1" presStyleIdx="3" presStyleCnt="6">
        <dgm:presLayoutVars>
          <dgm:bulletEnabled val="1"/>
        </dgm:presLayoutVars>
      </dgm:prSet>
      <dgm:spPr/>
    </dgm:pt>
    <dgm:pt modelId="{3AC09010-FF50-4B50-97B2-A6D6C7E830DD}" type="pres">
      <dgm:prSet presAssocID="{F93FD362-BD16-4983-9CA7-F9E0BC0E2ED1}" presName="sibTrans" presStyleCnt="0"/>
      <dgm:spPr/>
    </dgm:pt>
    <dgm:pt modelId="{B5173731-3ED8-478E-96E0-E71FA785CF58}" type="pres">
      <dgm:prSet presAssocID="{72AD7439-08AF-4848-9C4C-6E23472178C9}" presName="node" presStyleLbl="node1" presStyleIdx="4" presStyleCnt="6">
        <dgm:presLayoutVars>
          <dgm:bulletEnabled val="1"/>
        </dgm:presLayoutVars>
      </dgm:prSet>
      <dgm:spPr/>
    </dgm:pt>
    <dgm:pt modelId="{D1F35B56-7C90-4B02-8A58-27067030610C}" type="pres">
      <dgm:prSet presAssocID="{CFBDCAB3-72B7-4F05-AED3-F68F716D7E18}" presName="sibTrans" presStyleCnt="0"/>
      <dgm:spPr/>
    </dgm:pt>
    <dgm:pt modelId="{9AB886BA-33EB-4CE9-A871-9204996AE8BE}" type="pres">
      <dgm:prSet presAssocID="{E1083184-557A-4785-BA44-0FD11ED91BEF}" presName="node" presStyleLbl="node1" presStyleIdx="5" presStyleCnt="6">
        <dgm:presLayoutVars>
          <dgm:bulletEnabled val="1"/>
        </dgm:presLayoutVars>
      </dgm:prSet>
      <dgm:spPr/>
    </dgm:pt>
  </dgm:ptLst>
  <dgm:cxnLst>
    <dgm:cxn modelId="{3F78E015-FA18-44FD-A05B-130FAAAA2C91}" srcId="{A44497B7-7740-4017-9CAB-F6F48A37C1B0}" destId="{3BE1775E-FC5B-4BE1-80D5-EA83333C28EB}" srcOrd="2" destOrd="0" parTransId="{558DF7B8-A0D2-41F4-B052-5AEB322A0561}" sibTransId="{AF26AF40-E018-48FA-987F-C6A027A52836}"/>
    <dgm:cxn modelId="{D75B0F20-45F6-479A-A9A6-C08DD32AD9F7}" type="presOf" srcId="{A44497B7-7740-4017-9CAB-F6F48A37C1B0}" destId="{2B12141C-7419-42AD-A64E-1D73E96FCF4C}" srcOrd="0" destOrd="0" presId="urn:microsoft.com/office/officeart/2005/8/layout/default"/>
    <dgm:cxn modelId="{270E8B33-3C28-42D3-AA81-8FD11FB3B8BE}" type="presOf" srcId="{951D8D68-5516-47BB-B6C6-A6F7D6369CF1}" destId="{F626B969-82FE-4FA2-825D-7E24067416B9}" srcOrd="0" destOrd="0" presId="urn:microsoft.com/office/officeart/2005/8/layout/default"/>
    <dgm:cxn modelId="{5EC3873A-5D87-4900-9151-D7BCC8438B0D}" srcId="{A44497B7-7740-4017-9CAB-F6F48A37C1B0}" destId="{E1083184-557A-4785-BA44-0FD11ED91BEF}" srcOrd="5" destOrd="0" parTransId="{2311FC90-8536-44FB-B9DB-636DD5D90631}" sibTransId="{00399B6A-D6F9-4AA4-B2C1-67B2C552CFF8}"/>
    <dgm:cxn modelId="{BE18524F-8774-4D3B-8036-31370D3F1D80}" type="presOf" srcId="{E1083184-557A-4785-BA44-0FD11ED91BEF}" destId="{9AB886BA-33EB-4CE9-A871-9204996AE8BE}" srcOrd="0" destOrd="0" presId="urn:microsoft.com/office/officeart/2005/8/layout/default"/>
    <dgm:cxn modelId="{D4F23371-96E5-4024-A5BB-87A5BFFFBF82}" srcId="{A44497B7-7740-4017-9CAB-F6F48A37C1B0}" destId="{951D8D68-5516-47BB-B6C6-A6F7D6369CF1}" srcOrd="3" destOrd="0" parTransId="{32FC7F0E-5E74-49D2-A747-665358C61C49}" sibTransId="{F93FD362-BD16-4983-9CA7-F9E0BC0E2ED1}"/>
    <dgm:cxn modelId="{3304AA79-1C4A-44BD-BF23-8AC715D92B5A}" type="presOf" srcId="{3D1D7683-644F-466E-B161-A5C45E2FC3D6}" destId="{772A0D95-E35E-416D-9861-0665F87B868B}" srcOrd="0" destOrd="0" presId="urn:microsoft.com/office/officeart/2005/8/layout/default"/>
    <dgm:cxn modelId="{5F8FCB7C-CC07-4521-A4D4-DDF3D126CA1B}" type="presOf" srcId="{72AD7439-08AF-4848-9C4C-6E23472178C9}" destId="{B5173731-3ED8-478E-96E0-E71FA785CF58}" srcOrd="0" destOrd="0" presId="urn:microsoft.com/office/officeart/2005/8/layout/default"/>
    <dgm:cxn modelId="{34BCFDA5-C862-4891-86C6-8C04E340AD67}" srcId="{A44497B7-7740-4017-9CAB-F6F48A37C1B0}" destId="{3D1D7683-644F-466E-B161-A5C45E2FC3D6}" srcOrd="1" destOrd="0" parTransId="{39DCFD54-26B5-411B-8082-1335D7337915}" sibTransId="{326513D0-1056-415F-9FD4-0828667DAEB8}"/>
    <dgm:cxn modelId="{03C86DCE-90A8-4CCE-8CCC-1EC919DE1E8F}" type="presOf" srcId="{D0165930-F43D-4DCE-97F3-0B25AC7A2378}" destId="{8A75756E-23AD-4719-A7FB-BB8681DB24CB}" srcOrd="0" destOrd="0" presId="urn:microsoft.com/office/officeart/2005/8/layout/default"/>
    <dgm:cxn modelId="{409FC3D0-5A10-47E0-8C08-D8941606E9E2}" srcId="{A44497B7-7740-4017-9CAB-F6F48A37C1B0}" destId="{D0165930-F43D-4DCE-97F3-0B25AC7A2378}" srcOrd="0" destOrd="0" parTransId="{929C0937-C8A7-45F7-B2D9-E1FA1ED1F62B}" sibTransId="{2EFF11B4-5C51-4F93-9222-23F5700D0CF3}"/>
    <dgm:cxn modelId="{41D1F0E6-9994-4BD9-9213-8CE95EEA83BE}" type="presOf" srcId="{3BE1775E-FC5B-4BE1-80D5-EA83333C28EB}" destId="{48F20F86-3C6E-4C32-A7C2-1FC975F4FA2F}" srcOrd="0" destOrd="0" presId="urn:microsoft.com/office/officeart/2005/8/layout/default"/>
    <dgm:cxn modelId="{A7C9A6FE-5DDA-40B4-BB3D-1C6515E6A166}" srcId="{A44497B7-7740-4017-9CAB-F6F48A37C1B0}" destId="{72AD7439-08AF-4848-9C4C-6E23472178C9}" srcOrd="4" destOrd="0" parTransId="{475DAB19-E1C1-420A-95B6-DCBAFAC67E67}" sibTransId="{CFBDCAB3-72B7-4F05-AED3-F68F716D7E18}"/>
    <dgm:cxn modelId="{F3AC6F55-40BA-4282-A7A3-3F49E3B63539}" type="presParOf" srcId="{2B12141C-7419-42AD-A64E-1D73E96FCF4C}" destId="{8A75756E-23AD-4719-A7FB-BB8681DB24CB}" srcOrd="0" destOrd="0" presId="urn:microsoft.com/office/officeart/2005/8/layout/default"/>
    <dgm:cxn modelId="{628576D3-E1CD-4E1B-84EA-13CD4BE4FAA0}" type="presParOf" srcId="{2B12141C-7419-42AD-A64E-1D73E96FCF4C}" destId="{C4FCB2CC-6835-4E86-B0D8-178832C9DFC1}" srcOrd="1" destOrd="0" presId="urn:microsoft.com/office/officeart/2005/8/layout/default"/>
    <dgm:cxn modelId="{95F99CF0-80B1-43C9-A8DB-0370BD79805D}" type="presParOf" srcId="{2B12141C-7419-42AD-A64E-1D73E96FCF4C}" destId="{772A0D95-E35E-416D-9861-0665F87B868B}" srcOrd="2" destOrd="0" presId="urn:microsoft.com/office/officeart/2005/8/layout/default"/>
    <dgm:cxn modelId="{1C405C39-247E-4B79-9F74-FD39C2E377C3}" type="presParOf" srcId="{2B12141C-7419-42AD-A64E-1D73E96FCF4C}" destId="{23ABCEB0-17A8-439B-8991-D1BC970B84A9}" srcOrd="3" destOrd="0" presId="urn:microsoft.com/office/officeart/2005/8/layout/default"/>
    <dgm:cxn modelId="{C3D8048F-F46F-4078-81CF-79389DE98B43}" type="presParOf" srcId="{2B12141C-7419-42AD-A64E-1D73E96FCF4C}" destId="{48F20F86-3C6E-4C32-A7C2-1FC975F4FA2F}" srcOrd="4" destOrd="0" presId="urn:microsoft.com/office/officeart/2005/8/layout/default"/>
    <dgm:cxn modelId="{B7602629-508E-422F-8A37-77BD860273DA}" type="presParOf" srcId="{2B12141C-7419-42AD-A64E-1D73E96FCF4C}" destId="{D448B0FC-B6E4-4172-A8EA-E0119CC985CD}" srcOrd="5" destOrd="0" presId="urn:microsoft.com/office/officeart/2005/8/layout/default"/>
    <dgm:cxn modelId="{2BEFEF96-FA26-41D4-8380-612100382161}" type="presParOf" srcId="{2B12141C-7419-42AD-A64E-1D73E96FCF4C}" destId="{F626B969-82FE-4FA2-825D-7E24067416B9}" srcOrd="6" destOrd="0" presId="urn:microsoft.com/office/officeart/2005/8/layout/default"/>
    <dgm:cxn modelId="{3F817E8F-EDDB-4482-9B27-6F039DB8AE24}" type="presParOf" srcId="{2B12141C-7419-42AD-A64E-1D73E96FCF4C}" destId="{3AC09010-FF50-4B50-97B2-A6D6C7E830DD}" srcOrd="7" destOrd="0" presId="urn:microsoft.com/office/officeart/2005/8/layout/default"/>
    <dgm:cxn modelId="{954684B0-8F18-44DC-AE70-16EB807CEB70}" type="presParOf" srcId="{2B12141C-7419-42AD-A64E-1D73E96FCF4C}" destId="{B5173731-3ED8-478E-96E0-E71FA785CF58}" srcOrd="8" destOrd="0" presId="urn:microsoft.com/office/officeart/2005/8/layout/default"/>
    <dgm:cxn modelId="{2B97FF5A-A3BC-48DB-9C79-B4D75805A422}" type="presParOf" srcId="{2B12141C-7419-42AD-A64E-1D73E96FCF4C}" destId="{D1F35B56-7C90-4B02-8A58-27067030610C}" srcOrd="9" destOrd="0" presId="urn:microsoft.com/office/officeart/2005/8/layout/default"/>
    <dgm:cxn modelId="{2BE58168-A483-49B1-87C5-DB5A5BA05D55}" type="presParOf" srcId="{2B12141C-7419-42AD-A64E-1D73E96FCF4C}" destId="{9AB886BA-33EB-4CE9-A871-9204996AE8B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DAECA-4E47-4C02-AD79-F3639F34C810}">
      <dsp:nvSpPr>
        <dsp:cNvPr id="0" name=""/>
        <dsp:cNvSpPr/>
      </dsp:nvSpPr>
      <dsp:spPr>
        <a:xfrm>
          <a:off x="0" y="521"/>
          <a:ext cx="89600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0CC7EA-6B94-4D04-8D0C-D0CE1DB6099A}">
      <dsp:nvSpPr>
        <dsp:cNvPr id="0" name=""/>
        <dsp:cNvSpPr/>
      </dsp:nvSpPr>
      <dsp:spPr>
        <a:xfrm>
          <a:off x="0" y="521"/>
          <a:ext cx="8960053" cy="609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kern="1200" dirty="0"/>
            <a:t>About our Agency</a:t>
          </a:r>
        </a:p>
      </dsp:txBody>
      <dsp:txXfrm>
        <a:off x="0" y="521"/>
        <a:ext cx="8960053" cy="609995"/>
      </dsp:txXfrm>
    </dsp:sp>
    <dsp:sp modelId="{667A9A22-92C8-47C0-901A-E5190E9AB08A}">
      <dsp:nvSpPr>
        <dsp:cNvPr id="0" name=""/>
        <dsp:cNvSpPr/>
      </dsp:nvSpPr>
      <dsp:spPr>
        <a:xfrm>
          <a:off x="0" y="610516"/>
          <a:ext cx="89600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4B1F3C-AB9C-4A1E-9F7B-FDE3F8C0BA3C}">
      <dsp:nvSpPr>
        <dsp:cNvPr id="0" name=""/>
        <dsp:cNvSpPr/>
      </dsp:nvSpPr>
      <dsp:spPr>
        <a:xfrm>
          <a:off x="0" y="610516"/>
          <a:ext cx="8960053" cy="609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kern="1200" dirty="0"/>
            <a:t>Florida Statutes</a:t>
          </a:r>
        </a:p>
      </dsp:txBody>
      <dsp:txXfrm>
        <a:off x="0" y="610516"/>
        <a:ext cx="8960053" cy="609995"/>
      </dsp:txXfrm>
    </dsp:sp>
    <dsp:sp modelId="{A16593DB-2CB1-43D0-8F1E-C32D8D6DADD1}">
      <dsp:nvSpPr>
        <dsp:cNvPr id="0" name=""/>
        <dsp:cNvSpPr/>
      </dsp:nvSpPr>
      <dsp:spPr>
        <a:xfrm>
          <a:off x="0" y="1220512"/>
          <a:ext cx="89600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208E57-D994-4919-857D-960448326A47}">
      <dsp:nvSpPr>
        <dsp:cNvPr id="0" name=""/>
        <dsp:cNvSpPr/>
      </dsp:nvSpPr>
      <dsp:spPr>
        <a:xfrm>
          <a:off x="0" y="1220512"/>
          <a:ext cx="8960053" cy="609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kern="1200" dirty="0"/>
            <a:t>Abuse, Neglect, and Exploitation</a:t>
          </a:r>
        </a:p>
      </dsp:txBody>
      <dsp:txXfrm>
        <a:off x="0" y="1220512"/>
        <a:ext cx="8960053" cy="609995"/>
      </dsp:txXfrm>
    </dsp:sp>
    <dsp:sp modelId="{9B4FE549-2708-4B48-8685-925877B38DEE}">
      <dsp:nvSpPr>
        <dsp:cNvPr id="0" name=""/>
        <dsp:cNvSpPr/>
      </dsp:nvSpPr>
      <dsp:spPr>
        <a:xfrm>
          <a:off x="0" y="1830507"/>
          <a:ext cx="89600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0CD7E4-F4CD-4928-820A-437A6980CF56}">
      <dsp:nvSpPr>
        <dsp:cNvPr id="0" name=""/>
        <dsp:cNvSpPr/>
      </dsp:nvSpPr>
      <dsp:spPr>
        <a:xfrm>
          <a:off x="0" y="1830507"/>
          <a:ext cx="8960053" cy="609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kern="1200" dirty="0"/>
            <a:t>National Statistics</a:t>
          </a:r>
        </a:p>
      </dsp:txBody>
      <dsp:txXfrm>
        <a:off x="0" y="1830507"/>
        <a:ext cx="8960053" cy="609995"/>
      </dsp:txXfrm>
    </dsp:sp>
    <dsp:sp modelId="{8EB84AF9-7109-4A56-B278-7424AB609AF4}">
      <dsp:nvSpPr>
        <dsp:cNvPr id="0" name=""/>
        <dsp:cNvSpPr/>
      </dsp:nvSpPr>
      <dsp:spPr>
        <a:xfrm>
          <a:off x="0" y="2440502"/>
          <a:ext cx="89600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5C3A39-3CC4-4D94-A794-EAFFC2D886F3}">
      <dsp:nvSpPr>
        <dsp:cNvPr id="0" name=""/>
        <dsp:cNvSpPr/>
      </dsp:nvSpPr>
      <dsp:spPr>
        <a:xfrm>
          <a:off x="0" y="2440502"/>
          <a:ext cx="8960053" cy="609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kern="1200" dirty="0"/>
            <a:t>Bullying</a:t>
          </a:r>
        </a:p>
      </dsp:txBody>
      <dsp:txXfrm>
        <a:off x="0" y="2440502"/>
        <a:ext cx="8960053" cy="609995"/>
      </dsp:txXfrm>
    </dsp:sp>
    <dsp:sp modelId="{0329B09B-441E-49CB-A0BF-23DA0EFB3342}">
      <dsp:nvSpPr>
        <dsp:cNvPr id="0" name=""/>
        <dsp:cNvSpPr/>
      </dsp:nvSpPr>
      <dsp:spPr>
        <a:xfrm>
          <a:off x="0" y="3050497"/>
          <a:ext cx="89600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867CF5-0B7B-4095-81E8-B993CDCAA633}">
      <dsp:nvSpPr>
        <dsp:cNvPr id="0" name=""/>
        <dsp:cNvSpPr/>
      </dsp:nvSpPr>
      <dsp:spPr>
        <a:xfrm>
          <a:off x="0" y="3050497"/>
          <a:ext cx="8960053" cy="609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kern="1200" dirty="0"/>
            <a:t>Prevention Methods</a:t>
          </a:r>
        </a:p>
      </dsp:txBody>
      <dsp:txXfrm>
        <a:off x="0" y="3050497"/>
        <a:ext cx="8960053" cy="609995"/>
      </dsp:txXfrm>
    </dsp:sp>
    <dsp:sp modelId="{78AFF165-E3C6-4F06-9670-1FD3965EF9CC}">
      <dsp:nvSpPr>
        <dsp:cNvPr id="0" name=""/>
        <dsp:cNvSpPr/>
      </dsp:nvSpPr>
      <dsp:spPr>
        <a:xfrm>
          <a:off x="0" y="3660493"/>
          <a:ext cx="89600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00A8FB-8B78-46DA-BBE7-9F97D75CC474}">
      <dsp:nvSpPr>
        <dsp:cNvPr id="0" name=""/>
        <dsp:cNvSpPr/>
      </dsp:nvSpPr>
      <dsp:spPr>
        <a:xfrm>
          <a:off x="0" y="3660493"/>
          <a:ext cx="8960053" cy="609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0" kern="1200" dirty="0"/>
            <a:t>Reporting and Barriers</a:t>
          </a:r>
        </a:p>
      </dsp:txBody>
      <dsp:txXfrm>
        <a:off x="0" y="3660493"/>
        <a:ext cx="8960053" cy="609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E768B-9B93-4BDC-B54B-3F846ABB4A21}">
      <dsp:nvSpPr>
        <dsp:cNvPr id="0" name=""/>
        <dsp:cNvSpPr/>
      </dsp:nvSpPr>
      <dsp:spPr>
        <a:xfrm>
          <a:off x="0" y="2691"/>
          <a:ext cx="757167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F48DAB-B1BD-435F-813A-581451010CCA}">
      <dsp:nvSpPr>
        <dsp:cNvPr id="0" name=""/>
        <dsp:cNvSpPr/>
      </dsp:nvSpPr>
      <dsp:spPr>
        <a:xfrm>
          <a:off x="0" y="2691"/>
          <a:ext cx="7571677" cy="500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Taunting, emotional stress</a:t>
          </a:r>
        </a:p>
      </dsp:txBody>
      <dsp:txXfrm>
        <a:off x="0" y="2691"/>
        <a:ext cx="7571677" cy="500579"/>
      </dsp:txXfrm>
    </dsp:sp>
    <dsp:sp modelId="{CFE465B2-9D47-4F2C-AD3C-945DE9B3069F}">
      <dsp:nvSpPr>
        <dsp:cNvPr id="0" name=""/>
        <dsp:cNvSpPr/>
      </dsp:nvSpPr>
      <dsp:spPr>
        <a:xfrm>
          <a:off x="0" y="503271"/>
          <a:ext cx="7571677" cy="0"/>
        </a:xfrm>
        <a:prstGeom prst="line">
          <a:avLst/>
        </a:prstGeom>
        <a:solidFill>
          <a:schemeClr val="accent5">
            <a:hueOff val="-675854"/>
            <a:satOff val="-1742"/>
            <a:lumOff val="-1177"/>
            <a:alphaOff val="0"/>
          </a:schemeClr>
        </a:solidFill>
        <a:ln w="12700" cap="flat" cmpd="sng" algn="ctr">
          <a:solidFill>
            <a:schemeClr val="accent5">
              <a:hueOff val="-675854"/>
              <a:satOff val="-1742"/>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F61CF3-2BBD-4649-B2CE-7566075FCF9B}">
      <dsp:nvSpPr>
        <dsp:cNvPr id="0" name=""/>
        <dsp:cNvSpPr/>
      </dsp:nvSpPr>
      <dsp:spPr>
        <a:xfrm>
          <a:off x="0" y="503271"/>
          <a:ext cx="7571677" cy="500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Pushing, hitting</a:t>
          </a:r>
        </a:p>
      </dsp:txBody>
      <dsp:txXfrm>
        <a:off x="0" y="503271"/>
        <a:ext cx="7571677" cy="500579"/>
      </dsp:txXfrm>
    </dsp:sp>
    <dsp:sp modelId="{8D027EC4-FF3B-439A-8ABE-4ADEB6D44A32}">
      <dsp:nvSpPr>
        <dsp:cNvPr id="0" name=""/>
        <dsp:cNvSpPr/>
      </dsp:nvSpPr>
      <dsp:spPr>
        <a:xfrm>
          <a:off x="0" y="1003851"/>
          <a:ext cx="7571677" cy="0"/>
        </a:xfrm>
        <a:prstGeom prst="line">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ADA0A6-0C8A-4F63-AA8E-902698BAC23A}">
      <dsp:nvSpPr>
        <dsp:cNvPr id="0" name=""/>
        <dsp:cNvSpPr/>
      </dsp:nvSpPr>
      <dsp:spPr>
        <a:xfrm>
          <a:off x="0" y="1003851"/>
          <a:ext cx="7571677" cy="500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Inappropriate or unwanted touching of sexual parts</a:t>
          </a:r>
        </a:p>
      </dsp:txBody>
      <dsp:txXfrm>
        <a:off x="0" y="1003851"/>
        <a:ext cx="7571677" cy="500579"/>
      </dsp:txXfrm>
    </dsp:sp>
    <dsp:sp modelId="{426A72A6-BAF0-4FA4-9EA0-9CE3A0F0ABBA}">
      <dsp:nvSpPr>
        <dsp:cNvPr id="0" name=""/>
        <dsp:cNvSpPr/>
      </dsp:nvSpPr>
      <dsp:spPr>
        <a:xfrm>
          <a:off x="0" y="1504431"/>
          <a:ext cx="7571677" cy="0"/>
        </a:xfrm>
        <a:prstGeom prst="line">
          <a:avLst/>
        </a:prstGeom>
        <a:solidFill>
          <a:schemeClr val="accent5">
            <a:hueOff val="-2027563"/>
            <a:satOff val="-5226"/>
            <a:lumOff val="-3530"/>
            <a:alphaOff val="0"/>
          </a:schemeClr>
        </a:solidFill>
        <a:ln w="12700" cap="flat" cmpd="sng" algn="ctr">
          <a:solidFill>
            <a:schemeClr val="accent5">
              <a:hueOff val="-2027563"/>
              <a:satOff val="-5226"/>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13DD57-0741-42DF-87EE-27D64A525405}">
      <dsp:nvSpPr>
        <dsp:cNvPr id="0" name=""/>
        <dsp:cNvSpPr/>
      </dsp:nvSpPr>
      <dsp:spPr>
        <a:xfrm>
          <a:off x="0" y="1504431"/>
          <a:ext cx="7571677" cy="500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kern="1200" dirty="0"/>
            <a:t>Mistreating</a:t>
          </a:r>
          <a:r>
            <a:rPr lang="en-US" sz="2200" b="1" kern="1200" dirty="0"/>
            <a:t> </a:t>
          </a:r>
          <a:r>
            <a:rPr lang="en-US" sz="2200" kern="1200" dirty="0"/>
            <a:t>service animals </a:t>
          </a:r>
          <a:r>
            <a:rPr lang="en-US" sz="1400" b="1" kern="1200" dirty="0"/>
            <a:t>(Section 39.208,F.S.), </a:t>
          </a:r>
          <a:endParaRPr lang="en-US" sz="1400" kern="1200" dirty="0"/>
        </a:p>
      </dsp:txBody>
      <dsp:txXfrm>
        <a:off x="0" y="1504431"/>
        <a:ext cx="7571677" cy="500579"/>
      </dsp:txXfrm>
    </dsp:sp>
    <dsp:sp modelId="{EDE40B65-E46E-4A60-87EB-CA4F505772EF}">
      <dsp:nvSpPr>
        <dsp:cNvPr id="0" name=""/>
        <dsp:cNvSpPr/>
      </dsp:nvSpPr>
      <dsp:spPr>
        <a:xfrm>
          <a:off x="0" y="2005011"/>
          <a:ext cx="7571677" cy="0"/>
        </a:xfrm>
        <a:prstGeom prst="line">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792F86-9AC3-45A1-843A-CA51ED970A25}">
      <dsp:nvSpPr>
        <dsp:cNvPr id="0" name=""/>
        <dsp:cNvSpPr/>
      </dsp:nvSpPr>
      <dsp:spPr>
        <a:xfrm>
          <a:off x="0" y="2005011"/>
          <a:ext cx="7571677" cy="500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kern="1200" dirty="0"/>
            <a:t>Withholding food and medications</a:t>
          </a:r>
        </a:p>
      </dsp:txBody>
      <dsp:txXfrm>
        <a:off x="0" y="2005011"/>
        <a:ext cx="7571677" cy="500579"/>
      </dsp:txXfrm>
    </dsp:sp>
    <dsp:sp modelId="{E6525117-7BD6-441B-9E59-F181AF4B6731}">
      <dsp:nvSpPr>
        <dsp:cNvPr id="0" name=""/>
        <dsp:cNvSpPr/>
      </dsp:nvSpPr>
      <dsp:spPr>
        <a:xfrm>
          <a:off x="0" y="2505591"/>
          <a:ext cx="7571677"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A2771-AC77-4653-BE7E-DEE6460D7B2A}">
      <dsp:nvSpPr>
        <dsp:cNvPr id="0" name=""/>
        <dsp:cNvSpPr/>
      </dsp:nvSpPr>
      <dsp:spPr>
        <a:xfrm>
          <a:off x="0" y="2505591"/>
          <a:ext cx="7571677" cy="500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Injuries in unlikely places</a:t>
          </a:r>
        </a:p>
      </dsp:txBody>
      <dsp:txXfrm>
        <a:off x="0" y="2505591"/>
        <a:ext cx="7571677" cy="500579"/>
      </dsp:txXfrm>
    </dsp:sp>
    <dsp:sp modelId="{73F574BF-BB0E-4FDA-AED6-5D45A54D497B}">
      <dsp:nvSpPr>
        <dsp:cNvPr id="0" name=""/>
        <dsp:cNvSpPr/>
      </dsp:nvSpPr>
      <dsp:spPr>
        <a:xfrm>
          <a:off x="0" y="3006170"/>
          <a:ext cx="7571677" cy="0"/>
        </a:xfrm>
        <a:prstGeom prst="line">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3369CE-72F2-4D16-A86A-664F8517F49B}">
      <dsp:nvSpPr>
        <dsp:cNvPr id="0" name=""/>
        <dsp:cNvSpPr/>
      </dsp:nvSpPr>
      <dsp:spPr>
        <a:xfrm>
          <a:off x="0" y="3006170"/>
          <a:ext cx="7571677" cy="500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Burns, bruises</a:t>
          </a:r>
        </a:p>
      </dsp:txBody>
      <dsp:txXfrm>
        <a:off x="0" y="3006170"/>
        <a:ext cx="7571677" cy="500579"/>
      </dsp:txXfrm>
    </dsp:sp>
    <dsp:sp modelId="{3A929C65-2281-466F-A1ED-596F49BE07DA}">
      <dsp:nvSpPr>
        <dsp:cNvPr id="0" name=""/>
        <dsp:cNvSpPr/>
      </dsp:nvSpPr>
      <dsp:spPr>
        <a:xfrm>
          <a:off x="0" y="3506750"/>
          <a:ext cx="7571677" cy="0"/>
        </a:xfrm>
        <a:prstGeom prst="line">
          <a:avLst/>
        </a:prstGeom>
        <a:solidFill>
          <a:schemeClr val="accent5">
            <a:hueOff val="-4730980"/>
            <a:satOff val="-12193"/>
            <a:lumOff val="-8236"/>
            <a:alphaOff val="0"/>
          </a:schemeClr>
        </a:solidFill>
        <a:ln w="12700" cap="flat" cmpd="sng" algn="ctr">
          <a:solidFill>
            <a:schemeClr val="accent5">
              <a:hueOff val="-4730980"/>
              <a:satOff val="-12193"/>
              <a:lumOff val="-82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3AC89-CC87-4618-8C79-88912D706C47}">
      <dsp:nvSpPr>
        <dsp:cNvPr id="0" name=""/>
        <dsp:cNvSpPr/>
      </dsp:nvSpPr>
      <dsp:spPr>
        <a:xfrm>
          <a:off x="0" y="3506750"/>
          <a:ext cx="7571677" cy="500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Sudden difficulty walking or sitting</a:t>
          </a:r>
        </a:p>
      </dsp:txBody>
      <dsp:txXfrm>
        <a:off x="0" y="3506750"/>
        <a:ext cx="7571677" cy="500579"/>
      </dsp:txXfrm>
    </dsp:sp>
    <dsp:sp modelId="{DD14BC97-9676-430A-B4A4-DA4E206ECC1F}">
      <dsp:nvSpPr>
        <dsp:cNvPr id="0" name=""/>
        <dsp:cNvSpPr/>
      </dsp:nvSpPr>
      <dsp:spPr>
        <a:xfrm>
          <a:off x="0" y="4007330"/>
          <a:ext cx="7571677" cy="0"/>
        </a:xfrm>
        <a:prstGeom prst="line">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7D338E-E784-42D7-A1D1-8E29F0A9B2AF}">
      <dsp:nvSpPr>
        <dsp:cNvPr id="0" name=""/>
        <dsp:cNvSpPr/>
      </dsp:nvSpPr>
      <dsp:spPr>
        <a:xfrm>
          <a:off x="0" y="4007330"/>
          <a:ext cx="7571677" cy="500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Poor or improper hygiene</a:t>
          </a:r>
        </a:p>
      </dsp:txBody>
      <dsp:txXfrm>
        <a:off x="0" y="4007330"/>
        <a:ext cx="7571677" cy="500579"/>
      </dsp:txXfrm>
    </dsp:sp>
    <dsp:sp modelId="{85AB8E1D-060D-4C19-B164-9E679A10BFFD}">
      <dsp:nvSpPr>
        <dsp:cNvPr id="0" name=""/>
        <dsp:cNvSpPr/>
      </dsp:nvSpPr>
      <dsp:spPr>
        <a:xfrm>
          <a:off x="0" y="4507910"/>
          <a:ext cx="7571677" cy="0"/>
        </a:xfrm>
        <a:prstGeom prst="line">
          <a:avLst/>
        </a:prstGeom>
        <a:solidFill>
          <a:schemeClr val="accent5">
            <a:hueOff val="-6082688"/>
            <a:satOff val="-15677"/>
            <a:lumOff val="-10588"/>
            <a:alphaOff val="0"/>
          </a:schemeClr>
        </a:solidFill>
        <a:ln w="12700" cap="flat" cmpd="sng" algn="ctr">
          <a:solidFill>
            <a:schemeClr val="accent5">
              <a:hueOff val="-6082688"/>
              <a:satOff val="-15677"/>
              <a:lumOff val="-1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79DDD4-6E5C-4E38-9444-7A11498452D3}">
      <dsp:nvSpPr>
        <dsp:cNvPr id="0" name=""/>
        <dsp:cNvSpPr/>
      </dsp:nvSpPr>
      <dsp:spPr>
        <a:xfrm>
          <a:off x="0" y="4507910"/>
          <a:ext cx="7571677" cy="500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kern="1200" dirty="0"/>
            <a:t>Dehydration</a:t>
          </a:r>
        </a:p>
      </dsp:txBody>
      <dsp:txXfrm>
        <a:off x="0" y="4507910"/>
        <a:ext cx="7571677" cy="500579"/>
      </dsp:txXfrm>
    </dsp:sp>
    <dsp:sp modelId="{A5A1E440-85DE-4F47-BC71-A50A92A897A2}">
      <dsp:nvSpPr>
        <dsp:cNvPr id="0" name=""/>
        <dsp:cNvSpPr/>
      </dsp:nvSpPr>
      <dsp:spPr>
        <a:xfrm>
          <a:off x="0" y="5008490"/>
          <a:ext cx="7571677"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7DCA98-AC89-4500-9BCC-1573A85E4ADA}">
      <dsp:nvSpPr>
        <dsp:cNvPr id="0" name=""/>
        <dsp:cNvSpPr/>
      </dsp:nvSpPr>
      <dsp:spPr>
        <a:xfrm>
          <a:off x="0" y="5008490"/>
          <a:ext cx="7571677" cy="500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Broken bones, sprains, fractures</a:t>
          </a:r>
        </a:p>
      </dsp:txBody>
      <dsp:txXfrm>
        <a:off x="0" y="5008490"/>
        <a:ext cx="7571677" cy="5005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C91F2-5E57-4EFD-8833-6A59F6C495F7}">
      <dsp:nvSpPr>
        <dsp:cNvPr id="0" name=""/>
        <dsp:cNvSpPr/>
      </dsp:nvSpPr>
      <dsp:spPr>
        <a:xfrm>
          <a:off x="2200746" y="0"/>
          <a:ext cx="8802986" cy="84634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802" tIns="214971" rIns="170802" bIns="214971"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ea typeface="+mn-ea"/>
              <a:cs typeface="Arial" panose="020B0604020202020204" pitchFamily="34" charset="0"/>
            </a:rPr>
            <a:t>Enhance participation within the community to increase visibility in their communities</a:t>
          </a:r>
        </a:p>
      </dsp:txBody>
      <dsp:txXfrm>
        <a:off x="2200746" y="0"/>
        <a:ext cx="8802986" cy="846343"/>
      </dsp:txXfrm>
    </dsp:sp>
    <dsp:sp modelId="{CE1E1F93-1425-4A00-9680-0D9010F2E52B}">
      <dsp:nvSpPr>
        <dsp:cNvPr id="0" name=""/>
        <dsp:cNvSpPr/>
      </dsp:nvSpPr>
      <dsp:spPr>
        <a:xfrm>
          <a:off x="0" y="0"/>
          <a:ext cx="2200746" cy="84634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456" tIns="83600" rIns="116456" bIns="8360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ea typeface="+mn-ea"/>
              <a:cs typeface="Arial" panose="020B0604020202020204" pitchFamily="34" charset="0"/>
            </a:rPr>
            <a:t>Enhance</a:t>
          </a:r>
        </a:p>
      </dsp:txBody>
      <dsp:txXfrm>
        <a:off x="0" y="0"/>
        <a:ext cx="2200746" cy="846343"/>
      </dsp:txXfrm>
    </dsp:sp>
    <dsp:sp modelId="{C9C8C2A5-5CF8-425A-A3F8-8450371A9962}">
      <dsp:nvSpPr>
        <dsp:cNvPr id="0" name=""/>
        <dsp:cNvSpPr/>
      </dsp:nvSpPr>
      <dsp:spPr>
        <a:xfrm>
          <a:off x="2200746" y="899053"/>
          <a:ext cx="8802986" cy="846343"/>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802" tIns="214971" rIns="170802" bIns="214971" numCol="1" spcCol="1270" anchor="ctr" anchorCtr="0">
          <a:noAutofit/>
        </a:bodyPr>
        <a:lstStyle/>
        <a:p>
          <a:pPr marL="0" lvl="0" indent="0" algn="l" defTabSz="977900">
            <a:lnSpc>
              <a:spcPct val="90000"/>
            </a:lnSpc>
            <a:spcBef>
              <a:spcPct val="0"/>
            </a:spcBef>
            <a:spcAft>
              <a:spcPct val="35000"/>
            </a:spcAft>
            <a:buNone/>
          </a:pPr>
          <a:r>
            <a:rPr lang="en-US" sz="2200" kern="1200">
              <a:latin typeface="Arial" panose="020B0604020202020204" pitchFamily="34" charset="0"/>
              <a:ea typeface="+mn-ea"/>
              <a:cs typeface="Arial" panose="020B0604020202020204" pitchFamily="34" charset="0"/>
            </a:rPr>
            <a:t>Recognize and address stigma and discrimination that exists</a:t>
          </a:r>
        </a:p>
      </dsp:txBody>
      <dsp:txXfrm>
        <a:off x="2200746" y="899053"/>
        <a:ext cx="8802986" cy="846343"/>
      </dsp:txXfrm>
    </dsp:sp>
    <dsp:sp modelId="{D7F48192-CAEC-41BD-9C7E-774776BA8E2D}">
      <dsp:nvSpPr>
        <dsp:cNvPr id="0" name=""/>
        <dsp:cNvSpPr/>
      </dsp:nvSpPr>
      <dsp:spPr>
        <a:xfrm>
          <a:off x="0" y="899053"/>
          <a:ext cx="2200746" cy="846343"/>
        </a:xfrm>
        <a:prstGeom prst="rect">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456" tIns="83600" rIns="116456" bIns="83600" numCol="1" spcCol="1270" anchor="ctr" anchorCtr="0">
          <a:noAutofit/>
        </a:bodyPr>
        <a:lstStyle/>
        <a:p>
          <a:pPr marL="0" lvl="0" indent="0" algn="ctr" defTabSz="977900">
            <a:lnSpc>
              <a:spcPct val="90000"/>
            </a:lnSpc>
            <a:spcBef>
              <a:spcPct val="0"/>
            </a:spcBef>
            <a:spcAft>
              <a:spcPct val="35000"/>
            </a:spcAft>
            <a:buNone/>
          </a:pPr>
          <a:r>
            <a:rPr lang="en-US" sz="2200" kern="1200">
              <a:latin typeface="Arial" panose="020B0604020202020204" pitchFamily="34" charset="0"/>
              <a:ea typeface="+mn-ea"/>
              <a:cs typeface="Arial" panose="020B0604020202020204" pitchFamily="34" charset="0"/>
            </a:rPr>
            <a:t>Recognize and Address</a:t>
          </a:r>
        </a:p>
      </dsp:txBody>
      <dsp:txXfrm>
        <a:off x="0" y="899053"/>
        <a:ext cx="2200746" cy="846343"/>
      </dsp:txXfrm>
    </dsp:sp>
    <dsp:sp modelId="{C05D1501-C3B5-4DE5-B698-B794EEA600F9}">
      <dsp:nvSpPr>
        <dsp:cNvPr id="0" name=""/>
        <dsp:cNvSpPr/>
      </dsp:nvSpPr>
      <dsp:spPr>
        <a:xfrm>
          <a:off x="2182656" y="1838595"/>
          <a:ext cx="8802986" cy="807597"/>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802" tIns="214971" rIns="170802" bIns="214971"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ea typeface="+mn-ea"/>
              <a:cs typeface="Arial" panose="020B0604020202020204" pitchFamily="34" charset="0"/>
            </a:rPr>
            <a:t>Learn the signs of abuse, neglect, exploitation, and sexual misconduct </a:t>
          </a:r>
        </a:p>
      </dsp:txBody>
      <dsp:txXfrm>
        <a:off x="2182656" y="1838595"/>
        <a:ext cx="8802986" cy="807597"/>
      </dsp:txXfrm>
    </dsp:sp>
    <dsp:sp modelId="{23168DFC-55CB-46AB-BE95-90F2573E2C63}">
      <dsp:nvSpPr>
        <dsp:cNvPr id="0" name=""/>
        <dsp:cNvSpPr/>
      </dsp:nvSpPr>
      <dsp:spPr>
        <a:xfrm>
          <a:off x="0" y="1796177"/>
          <a:ext cx="2200746" cy="846343"/>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456" tIns="83600" rIns="116456" bIns="83600" numCol="1" spcCol="1270" anchor="ctr" anchorCtr="0">
          <a:noAutofit/>
        </a:bodyPr>
        <a:lstStyle/>
        <a:p>
          <a:pPr marL="0" lvl="0" indent="0" algn="ctr" defTabSz="977900">
            <a:lnSpc>
              <a:spcPct val="90000"/>
            </a:lnSpc>
            <a:spcBef>
              <a:spcPct val="0"/>
            </a:spcBef>
            <a:spcAft>
              <a:spcPct val="35000"/>
            </a:spcAft>
            <a:buNone/>
          </a:pPr>
          <a:r>
            <a:rPr lang="en-US" sz="2200" kern="1200">
              <a:latin typeface="Arial" panose="020B0604020202020204" pitchFamily="34" charset="0"/>
              <a:ea typeface="+mn-ea"/>
              <a:cs typeface="Arial" panose="020B0604020202020204" pitchFamily="34" charset="0"/>
            </a:rPr>
            <a:t>Learn</a:t>
          </a:r>
        </a:p>
      </dsp:txBody>
      <dsp:txXfrm>
        <a:off x="0" y="1796177"/>
        <a:ext cx="2200746" cy="846343"/>
      </dsp:txXfrm>
    </dsp:sp>
    <dsp:sp modelId="{EBB6899B-360A-4729-B9E3-77400A283CEE}">
      <dsp:nvSpPr>
        <dsp:cNvPr id="0" name=""/>
        <dsp:cNvSpPr/>
      </dsp:nvSpPr>
      <dsp:spPr>
        <a:xfrm>
          <a:off x="2200746" y="2693301"/>
          <a:ext cx="8802986" cy="846343"/>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802" tIns="214971" rIns="170802" bIns="214971"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ea typeface="+mn-ea"/>
              <a:cs typeface="Arial" panose="020B0604020202020204" pitchFamily="34" charset="0"/>
            </a:rPr>
            <a:t>Report suspected abuse, neglect, exploitation, and sexual misconduct to the Florida Abuse Hotline</a:t>
          </a:r>
        </a:p>
      </dsp:txBody>
      <dsp:txXfrm>
        <a:off x="2200746" y="2693301"/>
        <a:ext cx="8802986" cy="846343"/>
      </dsp:txXfrm>
    </dsp:sp>
    <dsp:sp modelId="{3961A19D-81BD-48A4-91C2-0105B0CDFFE9}">
      <dsp:nvSpPr>
        <dsp:cNvPr id="0" name=""/>
        <dsp:cNvSpPr/>
      </dsp:nvSpPr>
      <dsp:spPr>
        <a:xfrm>
          <a:off x="0" y="2693301"/>
          <a:ext cx="2200746" cy="846343"/>
        </a:xfrm>
        <a:prstGeom prst="rect">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456" tIns="83600" rIns="116456" bIns="83600" numCol="1" spcCol="1270" anchor="ctr" anchorCtr="0">
          <a:noAutofit/>
        </a:bodyPr>
        <a:lstStyle/>
        <a:p>
          <a:pPr marL="0" lvl="0" indent="0" algn="ctr" defTabSz="977900">
            <a:lnSpc>
              <a:spcPct val="90000"/>
            </a:lnSpc>
            <a:spcBef>
              <a:spcPct val="0"/>
            </a:spcBef>
            <a:spcAft>
              <a:spcPct val="35000"/>
            </a:spcAft>
            <a:buNone/>
          </a:pPr>
          <a:r>
            <a:rPr lang="en-US" sz="2200" kern="1200">
              <a:latin typeface="Arial" panose="020B0604020202020204" pitchFamily="34" charset="0"/>
              <a:ea typeface="+mn-ea"/>
              <a:cs typeface="Arial" panose="020B0604020202020204" pitchFamily="34" charset="0"/>
            </a:rPr>
            <a:t>Report</a:t>
          </a:r>
        </a:p>
      </dsp:txBody>
      <dsp:txXfrm>
        <a:off x="0" y="2693301"/>
        <a:ext cx="2200746" cy="846343"/>
      </dsp:txXfrm>
    </dsp:sp>
    <dsp:sp modelId="{F1C0B76E-2022-497A-AE88-A188326E4B99}">
      <dsp:nvSpPr>
        <dsp:cNvPr id="0" name=""/>
        <dsp:cNvSpPr/>
      </dsp:nvSpPr>
      <dsp:spPr>
        <a:xfrm>
          <a:off x="2200746" y="3590425"/>
          <a:ext cx="8802986" cy="84634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802" tIns="214971" rIns="170802" bIns="214971" numCol="1" spcCol="1270" anchor="ctr" anchorCtr="0">
          <a:noAutofit/>
        </a:bodyPr>
        <a:lstStyle/>
        <a:p>
          <a:pPr marL="0" lvl="0" indent="0" algn="l" defTabSz="977900">
            <a:lnSpc>
              <a:spcPct val="90000"/>
            </a:lnSpc>
            <a:spcBef>
              <a:spcPct val="0"/>
            </a:spcBef>
            <a:spcAft>
              <a:spcPct val="35000"/>
            </a:spcAft>
            <a:buNone/>
          </a:pPr>
          <a:r>
            <a:rPr lang="en-US" sz="2200" kern="1200">
              <a:latin typeface="Arial" panose="020B0604020202020204" pitchFamily="34" charset="0"/>
              <a:ea typeface="+mn-ea"/>
              <a:cs typeface="Arial" panose="020B0604020202020204" pitchFamily="34" charset="0"/>
            </a:rPr>
            <a:t>Engage with support circles and community members to bring awareness</a:t>
          </a:r>
        </a:p>
      </dsp:txBody>
      <dsp:txXfrm>
        <a:off x="2200746" y="3590425"/>
        <a:ext cx="8802986" cy="846343"/>
      </dsp:txXfrm>
    </dsp:sp>
    <dsp:sp modelId="{9A760251-0301-4261-B2A3-913D5CCD7C11}">
      <dsp:nvSpPr>
        <dsp:cNvPr id="0" name=""/>
        <dsp:cNvSpPr/>
      </dsp:nvSpPr>
      <dsp:spPr>
        <a:xfrm>
          <a:off x="0" y="3590425"/>
          <a:ext cx="2200746" cy="846343"/>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456" tIns="83600" rIns="116456" bIns="83600" numCol="1" spcCol="1270" anchor="ctr" anchorCtr="0">
          <a:noAutofit/>
        </a:bodyPr>
        <a:lstStyle/>
        <a:p>
          <a:pPr marL="0" lvl="0" indent="0" algn="ctr" defTabSz="977900">
            <a:lnSpc>
              <a:spcPct val="90000"/>
            </a:lnSpc>
            <a:spcBef>
              <a:spcPct val="0"/>
            </a:spcBef>
            <a:spcAft>
              <a:spcPct val="35000"/>
            </a:spcAft>
            <a:buNone/>
          </a:pPr>
          <a:r>
            <a:rPr lang="en-US" sz="2200" kern="1200">
              <a:latin typeface="Arial" panose="020B0604020202020204" pitchFamily="34" charset="0"/>
              <a:ea typeface="+mn-ea"/>
              <a:cs typeface="Arial" panose="020B0604020202020204" pitchFamily="34" charset="0"/>
            </a:rPr>
            <a:t>Engage</a:t>
          </a:r>
        </a:p>
      </dsp:txBody>
      <dsp:txXfrm>
        <a:off x="0" y="3590425"/>
        <a:ext cx="2200746" cy="8463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5756E-23AD-4719-A7FB-BB8681DB24CB}">
      <dsp:nvSpPr>
        <dsp:cNvPr id="0" name=""/>
        <dsp:cNvSpPr/>
      </dsp:nvSpPr>
      <dsp:spPr>
        <a:xfrm>
          <a:off x="1230161" y="1158"/>
          <a:ext cx="2958912" cy="177534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Telephone: </a:t>
          </a:r>
        </a:p>
        <a:p>
          <a:pPr marL="0" lvl="0" indent="0" algn="ctr" defTabSz="977900">
            <a:lnSpc>
              <a:spcPct val="90000"/>
            </a:lnSpc>
            <a:spcBef>
              <a:spcPct val="0"/>
            </a:spcBef>
            <a:spcAft>
              <a:spcPct val="35000"/>
            </a:spcAft>
            <a:buNone/>
          </a:pPr>
          <a:r>
            <a:rPr lang="en-US" sz="2200" b="1" kern="1200" dirty="0">
              <a:latin typeface="Arial" panose="020B0604020202020204" pitchFamily="34" charset="0"/>
              <a:cs typeface="Arial" panose="020B0604020202020204" pitchFamily="34" charset="0"/>
            </a:rPr>
            <a:t>1-800-96-ABUSE (2873) </a:t>
          </a:r>
        </a:p>
      </dsp:txBody>
      <dsp:txXfrm>
        <a:off x="1230161" y="1158"/>
        <a:ext cx="2958912" cy="1775347"/>
      </dsp:txXfrm>
    </dsp:sp>
    <dsp:sp modelId="{772A0D95-E35E-416D-9861-0665F87B868B}">
      <dsp:nvSpPr>
        <dsp:cNvPr id="0" name=""/>
        <dsp:cNvSpPr/>
      </dsp:nvSpPr>
      <dsp:spPr>
        <a:xfrm>
          <a:off x="4484965" y="1158"/>
          <a:ext cx="2958912" cy="1775347"/>
        </a:xfrm>
        <a:prstGeom prst="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Fax: </a:t>
          </a:r>
        </a:p>
        <a:p>
          <a:pPr marL="0" lvl="0" indent="0" algn="ctr" defTabSz="977900">
            <a:lnSpc>
              <a:spcPct val="90000"/>
            </a:lnSpc>
            <a:spcBef>
              <a:spcPct val="0"/>
            </a:spcBef>
            <a:spcAft>
              <a:spcPct val="35000"/>
            </a:spcAft>
            <a:buNone/>
          </a:pPr>
          <a:r>
            <a:rPr lang="en-US" sz="2200" b="1" kern="1200" dirty="0">
              <a:latin typeface="Arial" panose="020B0604020202020204" pitchFamily="34" charset="0"/>
              <a:cs typeface="Arial" panose="020B0604020202020204" pitchFamily="34" charset="0"/>
            </a:rPr>
            <a:t>1-800-914-0004</a:t>
          </a:r>
        </a:p>
      </dsp:txBody>
      <dsp:txXfrm>
        <a:off x="4484965" y="1158"/>
        <a:ext cx="2958912" cy="1775347"/>
      </dsp:txXfrm>
    </dsp:sp>
    <dsp:sp modelId="{48F20F86-3C6E-4C32-A7C2-1FC975F4FA2F}">
      <dsp:nvSpPr>
        <dsp:cNvPr id="0" name=""/>
        <dsp:cNvSpPr/>
      </dsp:nvSpPr>
      <dsp:spPr>
        <a:xfrm>
          <a:off x="7739768" y="1158"/>
          <a:ext cx="2958912" cy="1775347"/>
        </a:xfrm>
        <a:prstGeom prst="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Telephone Device for Deaf (TDD): </a:t>
          </a:r>
        </a:p>
        <a:p>
          <a:pPr marL="0" lvl="0" indent="0" algn="ctr" defTabSz="977900">
            <a:lnSpc>
              <a:spcPct val="90000"/>
            </a:lnSpc>
            <a:spcBef>
              <a:spcPct val="0"/>
            </a:spcBef>
            <a:spcAft>
              <a:spcPct val="35000"/>
            </a:spcAft>
            <a:buNone/>
          </a:pPr>
          <a:r>
            <a:rPr lang="en-US" sz="2200" b="1" kern="1200" dirty="0">
              <a:latin typeface="Arial" panose="020B0604020202020204" pitchFamily="34" charset="0"/>
              <a:cs typeface="Arial" panose="020B0604020202020204" pitchFamily="34" charset="0"/>
            </a:rPr>
            <a:t>1-800-955-8771</a:t>
          </a:r>
        </a:p>
      </dsp:txBody>
      <dsp:txXfrm>
        <a:off x="7739768" y="1158"/>
        <a:ext cx="2958912" cy="1775347"/>
      </dsp:txXfrm>
    </dsp:sp>
    <dsp:sp modelId="{F626B969-82FE-4FA2-825D-7E24067416B9}">
      <dsp:nvSpPr>
        <dsp:cNvPr id="0" name=""/>
        <dsp:cNvSpPr/>
      </dsp:nvSpPr>
      <dsp:spPr>
        <a:xfrm>
          <a:off x="1230161" y="2072396"/>
          <a:ext cx="2958912" cy="1775347"/>
        </a:xfrm>
        <a:prstGeom prst="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Florida Relay: </a:t>
          </a:r>
          <a:r>
            <a:rPr lang="en-US" sz="2200" b="1" kern="1200" dirty="0">
              <a:latin typeface="Arial" panose="020B0604020202020204" pitchFamily="34" charset="0"/>
              <a:cs typeface="Arial" panose="020B0604020202020204" pitchFamily="34" charset="0"/>
            </a:rPr>
            <a:t>711</a:t>
          </a:r>
        </a:p>
      </dsp:txBody>
      <dsp:txXfrm>
        <a:off x="1230161" y="2072396"/>
        <a:ext cx="2958912" cy="1775347"/>
      </dsp:txXfrm>
    </dsp:sp>
    <dsp:sp modelId="{B5173731-3ED8-478E-96E0-E71FA785CF58}">
      <dsp:nvSpPr>
        <dsp:cNvPr id="0" name=""/>
        <dsp:cNvSpPr/>
      </dsp:nvSpPr>
      <dsp:spPr>
        <a:xfrm>
          <a:off x="4484965" y="2072396"/>
          <a:ext cx="2958912" cy="1775347"/>
        </a:xfrm>
        <a:prstGeom prst="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Online: </a:t>
          </a:r>
          <a:r>
            <a:rPr lang="en-US" sz="2200" b="1" kern="1200" dirty="0">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http://www.dcf.state.fl.us/programs/abuse/</a:t>
          </a:r>
          <a:endParaRPr lang="en-US" sz="2200" b="1" kern="1200" dirty="0">
            <a:latin typeface="Arial" panose="020B0604020202020204" pitchFamily="34" charset="0"/>
            <a:cs typeface="Arial" panose="020B0604020202020204" pitchFamily="34" charset="0"/>
          </a:endParaRPr>
        </a:p>
      </dsp:txBody>
      <dsp:txXfrm>
        <a:off x="4484965" y="2072396"/>
        <a:ext cx="2958912" cy="1775347"/>
      </dsp:txXfrm>
    </dsp:sp>
    <dsp:sp modelId="{9AB886BA-33EB-4CE9-A871-9204996AE8BE}">
      <dsp:nvSpPr>
        <dsp:cNvPr id="0" name=""/>
        <dsp:cNvSpPr/>
      </dsp:nvSpPr>
      <dsp:spPr>
        <a:xfrm>
          <a:off x="7739768" y="2072396"/>
          <a:ext cx="2958912" cy="1775347"/>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For additional assistance not related to abuse: </a:t>
          </a:r>
        </a:p>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1-850-300-HOPE (4673)</a:t>
          </a:r>
          <a:endParaRPr lang="en-US" sz="2200" b="1" kern="1200" dirty="0">
            <a:latin typeface="Arial" panose="020B0604020202020204" pitchFamily="34" charset="0"/>
            <a:cs typeface="Arial" panose="020B0604020202020204" pitchFamily="34" charset="0"/>
          </a:endParaRPr>
        </a:p>
      </dsp:txBody>
      <dsp:txXfrm>
        <a:off x="7739768" y="2072396"/>
        <a:ext cx="2958912" cy="177534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525821-776B-4F93-897B-D0C63D332897}" type="datetimeFigureOut">
              <a:rPr lang="en-US" smtClean="0"/>
              <a:t>6/7/2023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EABFBC-7259-4882-8AE1-7E8CC5DB7418}" type="slidenum">
              <a:rPr lang="en-US" smtClean="0"/>
              <a:t>‹#›</a:t>
            </a:fld>
            <a:endParaRPr lang="en-US"/>
          </a:p>
        </p:txBody>
      </p:sp>
    </p:spTree>
    <p:extLst>
      <p:ext uri="{BB962C8B-B14F-4D97-AF65-F5344CB8AC3E}">
        <p14:creationId xmlns:p14="http://schemas.microsoft.com/office/powerpoint/2010/main" val="1906248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EABFBC-7259-4882-8AE1-7E8CC5DB7418}" type="slidenum">
              <a:rPr lang="en-US" smtClean="0"/>
              <a:t>2</a:t>
            </a:fld>
            <a:endParaRPr lang="en-US"/>
          </a:p>
        </p:txBody>
      </p:sp>
    </p:spTree>
    <p:extLst>
      <p:ext uri="{BB962C8B-B14F-4D97-AF65-F5344CB8AC3E}">
        <p14:creationId xmlns:p14="http://schemas.microsoft.com/office/powerpoint/2010/main" val="2834741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of Human trafficking in Florida Statute</a:t>
            </a:r>
          </a:p>
        </p:txBody>
      </p:sp>
      <p:sp>
        <p:nvSpPr>
          <p:cNvPr id="4" name="Slide Number Placeholder 3"/>
          <p:cNvSpPr>
            <a:spLocks noGrp="1"/>
          </p:cNvSpPr>
          <p:nvPr>
            <p:ph type="sldNum" sz="quarter" idx="5"/>
          </p:nvPr>
        </p:nvSpPr>
        <p:spPr/>
        <p:txBody>
          <a:bodyPr/>
          <a:lstStyle/>
          <a:p>
            <a:fld id="{06EABFBC-7259-4882-8AE1-7E8CC5DB7418}" type="slidenum">
              <a:rPr lang="en-US" smtClean="0"/>
              <a:t>14</a:t>
            </a:fld>
            <a:endParaRPr lang="en-US"/>
          </a:p>
        </p:txBody>
      </p:sp>
    </p:spTree>
    <p:extLst>
      <p:ext uri="{BB962C8B-B14F-4D97-AF65-F5344CB8AC3E}">
        <p14:creationId xmlns:p14="http://schemas.microsoft.com/office/powerpoint/2010/main" val="2268667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27D6C90-4211-6AFD-2BD6-2FA260D9C8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A6EAE98-5650-C949-EB51-E7F8188C87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Traffickers do not have one type of profile: They can be Pimps, Intimate partners/family members,  Gangs, Criminal networks, Brothel and fake massage business owners and managers, Growers and crew leaders in agriculture, Labor brokers, Employers of domestic servants, Small business owners and managers, Large factory owners and corporations. (APD HT presentation Meghan Torres)</a:t>
            </a:r>
          </a:p>
          <a:p>
            <a:pPr eaLnBrk="1" hangingPunct="1">
              <a:spcBef>
                <a:spcPct val="0"/>
              </a:spcBef>
            </a:pPr>
            <a:endParaRPr lang="en-US" altLang="en-US"/>
          </a:p>
          <a:p>
            <a:pPr eaLnBrk="1" hangingPunct="1">
              <a:spcBef>
                <a:spcPct val="0"/>
              </a:spcBef>
            </a:pPr>
            <a:r>
              <a:rPr lang="en-US" altLang="en-US"/>
              <a:t>					</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55B2EBED-0F5C-AC4B-162C-C1E438AC9F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E5A4C0F-214C-4622-81AC-D6CC5DDCC7C1}" type="slidenum">
              <a:rPr lang="en-US" altLang="en-US" smtClean="0"/>
              <a:pPr fontAlgn="base">
                <a:spcBef>
                  <a:spcPct val="0"/>
                </a:spcBef>
                <a:spcAft>
                  <a:spcPct val="0"/>
                </a:spcAft>
              </a:pPr>
              <a:t>15</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F3023BB-C285-A79A-1DB1-AAFE5C8CB7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C4FDC2A9-4DBC-8D8A-2168-DDD244A17E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F3DF914C-46FB-7777-6AD2-2744D7BF71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5FEF844-B4AA-4A61-A511-A04ADCBF5DE5}" type="slidenum">
              <a:rPr lang="en-US" altLang="en-US" smtClean="0"/>
              <a:pPr fontAlgn="base">
                <a:spcBef>
                  <a:spcPct val="0"/>
                </a:spcBef>
                <a:spcAft>
                  <a:spcPct val="0"/>
                </a:spcAft>
              </a:pPr>
              <a:t>16</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EABFBC-7259-4882-8AE1-7E8CC5DB7418}" type="slidenum">
              <a:rPr lang="en-US" smtClean="0"/>
              <a:t>17</a:t>
            </a:fld>
            <a:endParaRPr lang="en-US"/>
          </a:p>
        </p:txBody>
      </p:sp>
    </p:spTree>
    <p:extLst>
      <p:ext uri="{BB962C8B-B14F-4D97-AF65-F5344CB8AC3E}">
        <p14:creationId xmlns:p14="http://schemas.microsoft.com/office/powerpoint/2010/main" val="3691080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EABFBC-7259-4882-8AE1-7E8CC5DB7418}" type="slidenum">
              <a:rPr lang="en-US" smtClean="0"/>
              <a:t>19</a:t>
            </a:fld>
            <a:endParaRPr lang="en-US"/>
          </a:p>
        </p:txBody>
      </p:sp>
    </p:spTree>
    <p:extLst>
      <p:ext uri="{BB962C8B-B14F-4D97-AF65-F5344CB8AC3E}">
        <p14:creationId xmlns:p14="http://schemas.microsoft.com/office/powerpoint/2010/main" val="2789488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EABFBC-7259-4882-8AE1-7E8CC5DB7418}" type="slidenum">
              <a:rPr lang="en-US" smtClean="0"/>
              <a:t>20</a:t>
            </a:fld>
            <a:endParaRPr lang="en-US"/>
          </a:p>
        </p:txBody>
      </p:sp>
    </p:spTree>
    <p:extLst>
      <p:ext uri="{BB962C8B-B14F-4D97-AF65-F5344CB8AC3E}">
        <p14:creationId xmlns:p14="http://schemas.microsoft.com/office/powerpoint/2010/main" val="1345224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EABFBC-7259-4882-8AE1-7E8CC5DB7418}" type="slidenum">
              <a:rPr lang="en-US" smtClean="0"/>
              <a:t>22</a:t>
            </a:fld>
            <a:endParaRPr lang="en-US"/>
          </a:p>
        </p:txBody>
      </p:sp>
    </p:spTree>
    <p:extLst>
      <p:ext uri="{BB962C8B-B14F-4D97-AF65-F5344CB8AC3E}">
        <p14:creationId xmlns:p14="http://schemas.microsoft.com/office/powerpoint/2010/main" val="1062215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www.stopbullying.org</a:t>
            </a:r>
          </a:p>
          <a:p>
            <a:endParaRPr lang="en-US" dirty="0"/>
          </a:p>
        </p:txBody>
      </p:sp>
      <p:sp>
        <p:nvSpPr>
          <p:cNvPr id="4" name="Slide Number Placeholder 3"/>
          <p:cNvSpPr>
            <a:spLocks noGrp="1"/>
          </p:cNvSpPr>
          <p:nvPr>
            <p:ph type="sldNum" sz="quarter" idx="5"/>
          </p:nvPr>
        </p:nvSpPr>
        <p:spPr/>
        <p:txBody>
          <a:bodyPr/>
          <a:lstStyle/>
          <a:p>
            <a:fld id="{06EABFBC-7259-4882-8AE1-7E8CC5DB7418}" type="slidenum">
              <a:rPr lang="en-US" smtClean="0"/>
              <a:t>23</a:t>
            </a:fld>
            <a:endParaRPr lang="en-US"/>
          </a:p>
        </p:txBody>
      </p:sp>
    </p:spTree>
    <p:extLst>
      <p:ext uri="{BB962C8B-B14F-4D97-AF65-F5344CB8AC3E}">
        <p14:creationId xmlns:p14="http://schemas.microsoft.com/office/powerpoint/2010/main" val="566694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www.stopbullying.org</a:t>
            </a:r>
          </a:p>
          <a:p>
            <a:endParaRPr lang="en-US" dirty="0"/>
          </a:p>
        </p:txBody>
      </p:sp>
      <p:sp>
        <p:nvSpPr>
          <p:cNvPr id="4" name="Slide Number Placeholder 3"/>
          <p:cNvSpPr>
            <a:spLocks noGrp="1"/>
          </p:cNvSpPr>
          <p:nvPr>
            <p:ph type="sldNum" sz="quarter" idx="5"/>
          </p:nvPr>
        </p:nvSpPr>
        <p:spPr/>
        <p:txBody>
          <a:bodyPr/>
          <a:lstStyle/>
          <a:p>
            <a:fld id="{06EABFBC-7259-4882-8AE1-7E8CC5DB7418}" type="slidenum">
              <a:rPr lang="en-US" smtClean="0"/>
              <a:t>24</a:t>
            </a:fld>
            <a:endParaRPr lang="en-US"/>
          </a:p>
        </p:txBody>
      </p:sp>
    </p:spTree>
    <p:extLst>
      <p:ext uri="{BB962C8B-B14F-4D97-AF65-F5344CB8AC3E}">
        <p14:creationId xmlns:p14="http://schemas.microsoft.com/office/powerpoint/2010/main" val="1251069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Completed</a:t>
            </a:r>
          </a:p>
          <a:p>
            <a:endParaRPr lang="en-US" dirty="0"/>
          </a:p>
        </p:txBody>
      </p:sp>
      <p:sp>
        <p:nvSpPr>
          <p:cNvPr id="4" name="Slide Number Placeholder 3"/>
          <p:cNvSpPr>
            <a:spLocks noGrp="1"/>
          </p:cNvSpPr>
          <p:nvPr>
            <p:ph type="sldNum" sz="quarter" idx="5"/>
          </p:nvPr>
        </p:nvSpPr>
        <p:spPr/>
        <p:txBody>
          <a:bodyPr/>
          <a:lstStyle/>
          <a:p>
            <a:fld id="{A7A1525B-F2EA-4E9F-A179-E30EAED4B745}" type="slidenum">
              <a:rPr lang="en-US" smtClean="0"/>
              <a:pPr/>
              <a:t>25</a:t>
            </a:fld>
            <a:endParaRPr lang="en-US"/>
          </a:p>
        </p:txBody>
      </p:sp>
    </p:spTree>
    <p:extLst>
      <p:ext uri="{BB962C8B-B14F-4D97-AF65-F5344CB8AC3E}">
        <p14:creationId xmlns:p14="http://schemas.microsoft.com/office/powerpoint/2010/main" val="3048136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1525B-F2EA-4E9F-A179-E30EAED4B745}" type="slidenum">
              <a:rPr lang="en-US" smtClean="0"/>
              <a:pPr/>
              <a:t>3</a:t>
            </a:fld>
            <a:endParaRPr lang="en-US"/>
          </a:p>
        </p:txBody>
      </p:sp>
    </p:spTree>
    <p:extLst>
      <p:ext uri="{BB962C8B-B14F-4D97-AF65-F5344CB8AC3E}">
        <p14:creationId xmlns:p14="http://schemas.microsoft.com/office/powerpoint/2010/main" val="813345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3563110D-1D46-8BFC-D716-64570C8EB0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40A1A94-2A5E-E2E7-CB7F-EA650745F758}"/>
              </a:ext>
            </a:extLst>
          </p:cNvPr>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46084" name="Slide Number Placeholder 3">
            <a:extLst>
              <a:ext uri="{FF2B5EF4-FFF2-40B4-BE49-F238E27FC236}">
                <a16:creationId xmlns:a16="http://schemas.microsoft.com/office/drawing/2014/main" id="{99A92B2B-191E-2FBC-A867-973B4E6401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ECEBCE-848D-42D1-8E3C-4B2657604E65}" type="slidenum">
              <a:rPr lang="en-US" altLang="en-US" smtClean="0"/>
              <a:pPr fontAlgn="base">
                <a:spcBef>
                  <a:spcPct val="0"/>
                </a:spcBef>
                <a:spcAft>
                  <a:spcPct val="0"/>
                </a:spcAft>
              </a:pPr>
              <a:t>26</a:t>
            </a:fld>
            <a:endParaRPr lang="en-US" altLang="en-US"/>
          </a:p>
        </p:txBody>
      </p:sp>
    </p:spTree>
    <p:extLst>
      <p:ext uri="{BB962C8B-B14F-4D97-AF65-F5344CB8AC3E}">
        <p14:creationId xmlns:p14="http://schemas.microsoft.com/office/powerpoint/2010/main" val="439674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6EABFBC-7259-4882-8AE1-7E8CC5DB7418}" type="slidenum">
              <a:rPr lang="en-US" smtClean="0"/>
              <a:t>27</a:t>
            </a:fld>
            <a:endParaRPr lang="en-US" dirty="0"/>
          </a:p>
        </p:txBody>
      </p:sp>
    </p:spTree>
    <p:extLst>
      <p:ext uri="{BB962C8B-B14F-4D97-AF65-F5344CB8AC3E}">
        <p14:creationId xmlns:p14="http://schemas.microsoft.com/office/powerpoint/2010/main" val="240653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EABFBC-7259-4882-8AE1-7E8CC5DB7418}" type="slidenum">
              <a:rPr lang="en-US" smtClean="0"/>
              <a:t>29</a:t>
            </a:fld>
            <a:endParaRPr lang="en-US"/>
          </a:p>
        </p:txBody>
      </p:sp>
    </p:spTree>
    <p:extLst>
      <p:ext uri="{BB962C8B-B14F-4D97-AF65-F5344CB8AC3E}">
        <p14:creationId xmlns:p14="http://schemas.microsoft.com/office/powerpoint/2010/main" val="2431756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effectLst/>
              </a:rPr>
              <a:t>Since that time, the Zero Tolerance Initiative has expanded to now serve as our Agency's aggressive and proactive approach to dealing with the national problem of all forms of abuse, neglect, and exploitation committed against individuals with developmental disabilities</a:t>
            </a:r>
            <a:r>
              <a:rPr lang="en-US" b="1" i="0" dirty="0">
                <a:effectLst/>
              </a:rPr>
              <a:t>.</a:t>
            </a:r>
            <a:endParaRPr lang="en-US" b="1" dirty="0"/>
          </a:p>
          <a:p>
            <a:endParaRPr lang="en-US" dirty="0"/>
          </a:p>
        </p:txBody>
      </p:sp>
      <p:sp>
        <p:nvSpPr>
          <p:cNvPr id="4" name="Slide Number Placeholder 3"/>
          <p:cNvSpPr>
            <a:spLocks noGrp="1"/>
          </p:cNvSpPr>
          <p:nvPr>
            <p:ph type="sldNum" sz="quarter" idx="10"/>
          </p:nvPr>
        </p:nvSpPr>
        <p:spPr/>
        <p:txBody>
          <a:bodyPr/>
          <a:lstStyle/>
          <a:p>
            <a:fld id="{A7A1525B-F2EA-4E9F-A179-E30EAED4B745}" type="slidenum">
              <a:rPr lang="en-US" smtClean="0"/>
              <a:pPr/>
              <a:t>4</a:t>
            </a:fld>
            <a:endParaRPr lang="en-US"/>
          </a:p>
        </p:txBody>
      </p:sp>
    </p:spTree>
    <p:extLst>
      <p:ext uri="{BB962C8B-B14F-4D97-AF65-F5344CB8AC3E}">
        <p14:creationId xmlns:p14="http://schemas.microsoft.com/office/powerpoint/2010/main" val="4158391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effectLst/>
              </a:rPr>
              <a:t>It is intended that the mandatory reporting of such cases will cause the protective services of the state to be brought to bear in an effort to prevent further abuse, neglect, and exploitation of vulnerable adults. In taking this action, the Legislature intends to place the fewest possible restrictions on personal liberty and the exercise of constitutional rights, consistent with due process and protection from abuse, neglect, and exploitation. Further, the Legislature intends to encourage the constructive involvement of families in the care and protection of vulnerable adults.</a:t>
            </a:r>
            <a:endParaRPr lang="en-US" dirty="0"/>
          </a:p>
        </p:txBody>
      </p:sp>
      <p:sp>
        <p:nvSpPr>
          <p:cNvPr id="4" name="Slide Number Placeholder 3"/>
          <p:cNvSpPr>
            <a:spLocks noGrp="1"/>
          </p:cNvSpPr>
          <p:nvPr>
            <p:ph type="sldNum" sz="quarter" idx="5"/>
          </p:nvPr>
        </p:nvSpPr>
        <p:spPr/>
        <p:txBody>
          <a:bodyPr/>
          <a:lstStyle/>
          <a:p>
            <a:fld id="{A7A1525B-F2EA-4E9F-A179-E30EAED4B745}" type="slidenum">
              <a:rPr lang="en-US" smtClean="0"/>
              <a:pPr/>
              <a:t>5</a:t>
            </a:fld>
            <a:endParaRPr lang="en-US"/>
          </a:p>
        </p:txBody>
      </p:sp>
    </p:spTree>
    <p:extLst>
      <p:ext uri="{BB962C8B-B14F-4D97-AF65-F5344CB8AC3E}">
        <p14:creationId xmlns:p14="http://schemas.microsoft.com/office/powerpoint/2010/main" val="1778082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A1525B-F2EA-4E9F-A179-E30EAED4B745}" type="slidenum">
              <a:rPr lang="en-US" smtClean="0"/>
              <a:pPr/>
              <a:t>6</a:t>
            </a:fld>
            <a:endParaRPr lang="en-US"/>
          </a:p>
        </p:txBody>
      </p:sp>
    </p:spTree>
    <p:extLst>
      <p:ext uri="{BB962C8B-B14F-4D97-AF65-F5344CB8AC3E}">
        <p14:creationId xmlns:p14="http://schemas.microsoft.com/office/powerpoint/2010/main" val="3651717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latin typeface="+mn-lt"/>
                <a:cs typeface="Arial" panose="020B0604020202020204" pitchFamily="34" charset="0"/>
              </a:rPr>
              <a:t>A number of common characteristics have been identified among people with developmental disabilities who have been abused, neglected, or exploited.  For example, people with developmental disabilities are more likely to experience different types of abuse and neglect.  This could include both physical abuse and sexual abuse.  Or it could include different types of physical abuse, such as punching and biting.  They are also more likely to have multiple perpetrators, or people who carry out the abuse, neglect, or exploitation.  The abuse is often more severe and can last for long periods of time.  Long periods of time could be days, weeks, months, or even years.  People with developmental disabilities who have been abused, neglected, or exploited often do not receive adequate or appropriate health care.  This could be a way the caregiver uses to hide the abuse.  Abuse is often more frequent, and people with developmental disabilities often have a lower ability to escape the abuse, find justice, or services that could assist.  </a:t>
            </a:r>
          </a:p>
          <a:p>
            <a:endParaRPr lang="en-US" dirty="0"/>
          </a:p>
        </p:txBody>
      </p:sp>
      <p:sp>
        <p:nvSpPr>
          <p:cNvPr id="4" name="Slide Number Placeholder 3"/>
          <p:cNvSpPr>
            <a:spLocks noGrp="1"/>
          </p:cNvSpPr>
          <p:nvPr>
            <p:ph type="sldNum" sz="quarter" idx="5"/>
          </p:nvPr>
        </p:nvSpPr>
        <p:spPr/>
        <p:txBody>
          <a:bodyPr/>
          <a:lstStyle/>
          <a:p>
            <a:fld id="{A7A1525B-F2EA-4E9F-A179-E30EAED4B745}" type="slidenum">
              <a:rPr lang="en-US" smtClean="0"/>
              <a:pPr/>
              <a:t>7</a:t>
            </a:fld>
            <a:endParaRPr lang="en-US"/>
          </a:p>
        </p:txBody>
      </p:sp>
    </p:spTree>
    <p:extLst>
      <p:ext uri="{BB962C8B-B14F-4D97-AF65-F5344CB8AC3E}">
        <p14:creationId xmlns:p14="http://schemas.microsoft.com/office/powerpoint/2010/main" val="2183950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Definition in Florida Statute</a:t>
            </a:r>
          </a:p>
          <a:p>
            <a:endParaRPr lang="en-US" dirty="0"/>
          </a:p>
        </p:txBody>
      </p:sp>
      <p:sp>
        <p:nvSpPr>
          <p:cNvPr id="4" name="Slide Number Placeholder 3"/>
          <p:cNvSpPr>
            <a:spLocks noGrp="1"/>
          </p:cNvSpPr>
          <p:nvPr>
            <p:ph type="sldNum" sz="quarter" idx="5"/>
          </p:nvPr>
        </p:nvSpPr>
        <p:spPr/>
        <p:txBody>
          <a:bodyPr/>
          <a:lstStyle/>
          <a:p>
            <a:fld id="{06EABFBC-7259-4882-8AE1-7E8CC5DB7418}" type="slidenum">
              <a:rPr lang="en-US" smtClean="0"/>
              <a:t>10</a:t>
            </a:fld>
            <a:endParaRPr lang="en-US"/>
          </a:p>
        </p:txBody>
      </p:sp>
    </p:spTree>
    <p:extLst>
      <p:ext uri="{BB962C8B-B14F-4D97-AF65-F5344CB8AC3E}">
        <p14:creationId xmlns:p14="http://schemas.microsoft.com/office/powerpoint/2010/main" val="2924059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 parent or caregiver who </a:t>
            </a:r>
            <a:r>
              <a:rPr lang="en-US" dirty="0" err="1"/>
              <a:t>doverts</a:t>
            </a:r>
            <a:r>
              <a:rPr lang="en-US" dirty="0"/>
              <a:t> and or misuses money intended for a child’s care would be  investigated for child neglect. </a:t>
            </a:r>
          </a:p>
        </p:txBody>
      </p:sp>
      <p:sp>
        <p:nvSpPr>
          <p:cNvPr id="4" name="Slide Number Placeholder 3"/>
          <p:cNvSpPr>
            <a:spLocks noGrp="1"/>
          </p:cNvSpPr>
          <p:nvPr>
            <p:ph type="sldNum" sz="quarter" idx="5"/>
          </p:nvPr>
        </p:nvSpPr>
        <p:spPr/>
        <p:txBody>
          <a:bodyPr/>
          <a:lstStyle/>
          <a:p>
            <a:fld id="{06EABFBC-7259-4882-8AE1-7E8CC5DB7418}" type="slidenum">
              <a:rPr lang="en-US" smtClean="0"/>
              <a:t>12</a:t>
            </a:fld>
            <a:endParaRPr lang="en-US"/>
          </a:p>
        </p:txBody>
      </p:sp>
    </p:spTree>
    <p:extLst>
      <p:ext uri="{BB962C8B-B14F-4D97-AF65-F5344CB8AC3E}">
        <p14:creationId xmlns:p14="http://schemas.microsoft.com/office/powerpoint/2010/main" val="3515511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 parent or caregiver who </a:t>
            </a:r>
            <a:r>
              <a:rPr lang="en-US" dirty="0" err="1"/>
              <a:t>doverts</a:t>
            </a:r>
            <a:r>
              <a:rPr lang="en-US" dirty="0"/>
              <a:t> and or misuses money intended for a child’s care would be  investigated for child neglect. </a:t>
            </a:r>
          </a:p>
        </p:txBody>
      </p:sp>
      <p:sp>
        <p:nvSpPr>
          <p:cNvPr id="4" name="Slide Number Placeholder 3"/>
          <p:cNvSpPr>
            <a:spLocks noGrp="1"/>
          </p:cNvSpPr>
          <p:nvPr>
            <p:ph type="sldNum" sz="quarter" idx="5"/>
          </p:nvPr>
        </p:nvSpPr>
        <p:spPr/>
        <p:txBody>
          <a:bodyPr/>
          <a:lstStyle/>
          <a:p>
            <a:fld id="{06EABFBC-7259-4882-8AE1-7E8CC5DB7418}" type="slidenum">
              <a:rPr lang="en-US" smtClean="0"/>
              <a:t>13</a:t>
            </a:fld>
            <a:endParaRPr lang="en-US"/>
          </a:p>
        </p:txBody>
      </p:sp>
    </p:spTree>
    <p:extLst>
      <p:ext uri="{BB962C8B-B14F-4D97-AF65-F5344CB8AC3E}">
        <p14:creationId xmlns:p14="http://schemas.microsoft.com/office/powerpoint/2010/main" val="4123133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8884B-CB24-83FC-2853-0CB69494AC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06CD75-99A7-F77B-2CB6-789489E7A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BA41D5-4587-657C-08D6-4F4BE12B9069}"/>
              </a:ext>
            </a:extLst>
          </p:cNvPr>
          <p:cNvSpPr>
            <a:spLocks noGrp="1"/>
          </p:cNvSpPr>
          <p:nvPr>
            <p:ph type="dt" sz="half" idx="10"/>
          </p:nvPr>
        </p:nvSpPr>
        <p:spPr/>
        <p:txBody>
          <a:bodyPr/>
          <a:lstStyle/>
          <a:p>
            <a:fld id="{703D8839-BCC7-4D47-9B2C-FECE58720E25}" type="datetimeFigureOut">
              <a:rPr lang="en-US" smtClean="0"/>
              <a:t>6/7/2023</a:t>
            </a:fld>
            <a:endParaRPr lang="en-US"/>
          </a:p>
        </p:txBody>
      </p:sp>
      <p:sp>
        <p:nvSpPr>
          <p:cNvPr id="5" name="Footer Placeholder 4">
            <a:extLst>
              <a:ext uri="{FF2B5EF4-FFF2-40B4-BE49-F238E27FC236}">
                <a16:creationId xmlns:a16="http://schemas.microsoft.com/office/drawing/2014/main" id="{597F3394-921E-21D8-CE29-015395FF2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75C686-68E2-EDC0-6E32-7765A5486F49}"/>
              </a:ext>
            </a:extLst>
          </p:cNvPr>
          <p:cNvSpPr>
            <a:spLocks noGrp="1"/>
          </p:cNvSpPr>
          <p:nvPr>
            <p:ph type="sldNum" sz="quarter" idx="12"/>
          </p:nvPr>
        </p:nvSpPr>
        <p:spPr/>
        <p:txBody>
          <a:bodyPr/>
          <a:lstStyle/>
          <a:p>
            <a:fld id="{4FE9EA31-AC21-4917-ABA0-BC4155435F68}" type="slidenum">
              <a:rPr lang="en-US" smtClean="0"/>
              <a:t>‹#›</a:t>
            </a:fld>
            <a:endParaRPr lang="en-US"/>
          </a:p>
        </p:txBody>
      </p:sp>
    </p:spTree>
    <p:extLst>
      <p:ext uri="{BB962C8B-B14F-4D97-AF65-F5344CB8AC3E}">
        <p14:creationId xmlns:p14="http://schemas.microsoft.com/office/powerpoint/2010/main" val="140758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EECB7-B77E-79A0-2532-697ECFBBA3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F745DF-4B27-A075-8AE3-D56C71C7EA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1E1B4-4068-7A7B-F155-3484080B87DA}"/>
              </a:ext>
            </a:extLst>
          </p:cNvPr>
          <p:cNvSpPr>
            <a:spLocks noGrp="1"/>
          </p:cNvSpPr>
          <p:nvPr>
            <p:ph type="dt" sz="half" idx="10"/>
          </p:nvPr>
        </p:nvSpPr>
        <p:spPr/>
        <p:txBody>
          <a:bodyPr/>
          <a:lstStyle/>
          <a:p>
            <a:fld id="{703D8839-BCC7-4D47-9B2C-FECE58720E25}" type="datetimeFigureOut">
              <a:rPr lang="en-US" smtClean="0"/>
              <a:t>6/7/2023</a:t>
            </a:fld>
            <a:endParaRPr lang="en-US"/>
          </a:p>
        </p:txBody>
      </p:sp>
      <p:sp>
        <p:nvSpPr>
          <p:cNvPr id="5" name="Footer Placeholder 4">
            <a:extLst>
              <a:ext uri="{FF2B5EF4-FFF2-40B4-BE49-F238E27FC236}">
                <a16:creationId xmlns:a16="http://schemas.microsoft.com/office/drawing/2014/main" id="{AFA2816E-98BE-4C7F-8A60-651CD27A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0BE66-DAEE-87B7-8141-194E1858ADD1}"/>
              </a:ext>
            </a:extLst>
          </p:cNvPr>
          <p:cNvSpPr>
            <a:spLocks noGrp="1"/>
          </p:cNvSpPr>
          <p:nvPr>
            <p:ph type="sldNum" sz="quarter" idx="12"/>
          </p:nvPr>
        </p:nvSpPr>
        <p:spPr/>
        <p:txBody>
          <a:bodyPr/>
          <a:lstStyle/>
          <a:p>
            <a:fld id="{4FE9EA31-AC21-4917-ABA0-BC4155435F68}" type="slidenum">
              <a:rPr lang="en-US" smtClean="0"/>
              <a:t>‹#›</a:t>
            </a:fld>
            <a:endParaRPr lang="en-US"/>
          </a:p>
        </p:txBody>
      </p:sp>
    </p:spTree>
    <p:extLst>
      <p:ext uri="{BB962C8B-B14F-4D97-AF65-F5344CB8AC3E}">
        <p14:creationId xmlns:p14="http://schemas.microsoft.com/office/powerpoint/2010/main" val="266125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0FA88-E5DC-E7B2-9A1A-03E66F3C1F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D48683-DCD6-22B1-B7D8-9C48472B55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592B44-2E6F-1AF5-BA61-3327CD1379D2}"/>
              </a:ext>
            </a:extLst>
          </p:cNvPr>
          <p:cNvSpPr>
            <a:spLocks noGrp="1"/>
          </p:cNvSpPr>
          <p:nvPr>
            <p:ph type="dt" sz="half" idx="10"/>
          </p:nvPr>
        </p:nvSpPr>
        <p:spPr/>
        <p:txBody>
          <a:bodyPr/>
          <a:lstStyle/>
          <a:p>
            <a:fld id="{703D8839-BCC7-4D47-9B2C-FECE58720E25}" type="datetimeFigureOut">
              <a:rPr lang="en-US" smtClean="0"/>
              <a:t>6/7/2023</a:t>
            </a:fld>
            <a:endParaRPr lang="en-US"/>
          </a:p>
        </p:txBody>
      </p:sp>
      <p:sp>
        <p:nvSpPr>
          <p:cNvPr id="5" name="Footer Placeholder 4">
            <a:extLst>
              <a:ext uri="{FF2B5EF4-FFF2-40B4-BE49-F238E27FC236}">
                <a16:creationId xmlns:a16="http://schemas.microsoft.com/office/drawing/2014/main" id="{00371533-07DA-AEE1-2AE2-8FD077000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6C31C-7161-D3A6-268D-1A0C814FE2B9}"/>
              </a:ext>
            </a:extLst>
          </p:cNvPr>
          <p:cNvSpPr>
            <a:spLocks noGrp="1"/>
          </p:cNvSpPr>
          <p:nvPr>
            <p:ph type="sldNum" sz="quarter" idx="12"/>
          </p:nvPr>
        </p:nvSpPr>
        <p:spPr/>
        <p:txBody>
          <a:bodyPr/>
          <a:lstStyle/>
          <a:p>
            <a:fld id="{4FE9EA31-AC21-4917-ABA0-BC4155435F68}" type="slidenum">
              <a:rPr lang="en-US" smtClean="0"/>
              <a:t>‹#›</a:t>
            </a:fld>
            <a:endParaRPr lang="en-US"/>
          </a:p>
        </p:txBody>
      </p:sp>
    </p:spTree>
    <p:extLst>
      <p:ext uri="{BB962C8B-B14F-4D97-AF65-F5344CB8AC3E}">
        <p14:creationId xmlns:p14="http://schemas.microsoft.com/office/powerpoint/2010/main" val="251216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4A56C-ABAF-E95D-5A0D-8F0DAB1356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F099A-5134-1A3B-A93D-E7589B73A2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E8F13-32E9-46BF-C3FD-5361A15E2BD6}"/>
              </a:ext>
            </a:extLst>
          </p:cNvPr>
          <p:cNvSpPr>
            <a:spLocks noGrp="1"/>
          </p:cNvSpPr>
          <p:nvPr>
            <p:ph type="dt" sz="half" idx="10"/>
          </p:nvPr>
        </p:nvSpPr>
        <p:spPr/>
        <p:txBody>
          <a:bodyPr/>
          <a:lstStyle/>
          <a:p>
            <a:fld id="{703D8839-BCC7-4D47-9B2C-FECE58720E25}" type="datetimeFigureOut">
              <a:rPr lang="en-US" smtClean="0"/>
              <a:t>6/7/2023</a:t>
            </a:fld>
            <a:endParaRPr lang="en-US"/>
          </a:p>
        </p:txBody>
      </p:sp>
      <p:sp>
        <p:nvSpPr>
          <p:cNvPr id="5" name="Footer Placeholder 4">
            <a:extLst>
              <a:ext uri="{FF2B5EF4-FFF2-40B4-BE49-F238E27FC236}">
                <a16:creationId xmlns:a16="http://schemas.microsoft.com/office/drawing/2014/main" id="{3C9F4984-4CC9-70C8-F0E3-D7AC7B47DF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86019-52F0-6D45-0744-6587D890D988}"/>
              </a:ext>
            </a:extLst>
          </p:cNvPr>
          <p:cNvSpPr>
            <a:spLocks noGrp="1"/>
          </p:cNvSpPr>
          <p:nvPr>
            <p:ph type="sldNum" sz="quarter" idx="12"/>
          </p:nvPr>
        </p:nvSpPr>
        <p:spPr/>
        <p:txBody>
          <a:bodyPr/>
          <a:lstStyle/>
          <a:p>
            <a:fld id="{4FE9EA31-AC21-4917-ABA0-BC4155435F68}" type="slidenum">
              <a:rPr lang="en-US" smtClean="0"/>
              <a:t>‹#›</a:t>
            </a:fld>
            <a:endParaRPr lang="en-US"/>
          </a:p>
        </p:txBody>
      </p:sp>
    </p:spTree>
    <p:extLst>
      <p:ext uri="{BB962C8B-B14F-4D97-AF65-F5344CB8AC3E}">
        <p14:creationId xmlns:p14="http://schemas.microsoft.com/office/powerpoint/2010/main" val="3766860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61CE-F659-50A0-A518-FD1B4A8C00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807DAD-F88C-9B30-3A89-9DFEA585D3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C1DC6B-2058-B1B3-D5BD-299346138137}"/>
              </a:ext>
            </a:extLst>
          </p:cNvPr>
          <p:cNvSpPr>
            <a:spLocks noGrp="1"/>
          </p:cNvSpPr>
          <p:nvPr>
            <p:ph type="dt" sz="half" idx="10"/>
          </p:nvPr>
        </p:nvSpPr>
        <p:spPr/>
        <p:txBody>
          <a:bodyPr/>
          <a:lstStyle/>
          <a:p>
            <a:fld id="{703D8839-BCC7-4D47-9B2C-FECE58720E25}" type="datetimeFigureOut">
              <a:rPr lang="en-US" smtClean="0"/>
              <a:t>6/7/2023</a:t>
            </a:fld>
            <a:endParaRPr lang="en-US"/>
          </a:p>
        </p:txBody>
      </p:sp>
      <p:sp>
        <p:nvSpPr>
          <p:cNvPr id="5" name="Footer Placeholder 4">
            <a:extLst>
              <a:ext uri="{FF2B5EF4-FFF2-40B4-BE49-F238E27FC236}">
                <a16:creationId xmlns:a16="http://schemas.microsoft.com/office/drawing/2014/main" id="{DABC5451-9296-0D5E-F9CB-2FB8770A8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5E97D-E21D-DE9E-9094-B9ED3BF1ABE2}"/>
              </a:ext>
            </a:extLst>
          </p:cNvPr>
          <p:cNvSpPr>
            <a:spLocks noGrp="1"/>
          </p:cNvSpPr>
          <p:nvPr>
            <p:ph type="sldNum" sz="quarter" idx="12"/>
          </p:nvPr>
        </p:nvSpPr>
        <p:spPr/>
        <p:txBody>
          <a:bodyPr/>
          <a:lstStyle/>
          <a:p>
            <a:fld id="{4FE9EA31-AC21-4917-ABA0-BC4155435F68}" type="slidenum">
              <a:rPr lang="en-US" smtClean="0"/>
              <a:t>‹#›</a:t>
            </a:fld>
            <a:endParaRPr lang="en-US"/>
          </a:p>
        </p:txBody>
      </p:sp>
    </p:spTree>
    <p:extLst>
      <p:ext uri="{BB962C8B-B14F-4D97-AF65-F5344CB8AC3E}">
        <p14:creationId xmlns:p14="http://schemas.microsoft.com/office/powerpoint/2010/main" val="267809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C8BAD-FD02-A677-4A4B-3433B7F774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AE80F2-5946-0542-6AE7-FBE874245B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2D2BE6-0BCB-BF21-A062-6F5F34494A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F77A3E-362E-CBC8-3F54-86DDBAFC2E61}"/>
              </a:ext>
            </a:extLst>
          </p:cNvPr>
          <p:cNvSpPr>
            <a:spLocks noGrp="1"/>
          </p:cNvSpPr>
          <p:nvPr>
            <p:ph type="dt" sz="half" idx="10"/>
          </p:nvPr>
        </p:nvSpPr>
        <p:spPr/>
        <p:txBody>
          <a:bodyPr/>
          <a:lstStyle/>
          <a:p>
            <a:fld id="{703D8839-BCC7-4D47-9B2C-FECE58720E25}" type="datetimeFigureOut">
              <a:rPr lang="en-US" smtClean="0"/>
              <a:t>6/7/2023</a:t>
            </a:fld>
            <a:endParaRPr lang="en-US"/>
          </a:p>
        </p:txBody>
      </p:sp>
      <p:sp>
        <p:nvSpPr>
          <p:cNvPr id="6" name="Footer Placeholder 5">
            <a:extLst>
              <a:ext uri="{FF2B5EF4-FFF2-40B4-BE49-F238E27FC236}">
                <a16:creationId xmlns:a16="http://schemas.microsoft.com/office/drawing/2014/main" id="{074D6DF8-3F87-A6E1-048F-5A4D15C326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370E-395E-64BE-30AA-5686DB6E4B27}"/>
              </a:ext>
            </a:extLst>
          </p:cNvPr>
          <p:cNvSpPr>
            <a:spLocks noGrp="1"/>
          </p:cNvSpPr>
          <p:nvPr>
            <p:ph type="sldNum" sz="quarter" idx="12"/>
          </p:nvPr>
        </p:nvSpPr>
        <p:spPr/>
        <p:txBody>
          <a:bodyPr/>
          <a:lstStyle/>
          <a:p>
            <a:fld id="{4FE9EA31-AC21-4917-ABA0-BC4155435F68}" type="slidenum">
              <a:rPr lang="en-US" smtClean="0"/>
              <a:t>‹#›</a:t>
            </a:fld>
            <a:endParaRPr lang="en-US"/>
          </a:p>
        </p:txBody>
      </p:sp>
    </p:spTree>
    <p:extLst>
      <p:ext uri="{BB962C8B-B14F-4D97-AF65-F5344CB8AC3E}">
        <p14:creationId xmlns:p14="http://schemas.microsoft.com/office/powerpoint/2010/main" val="3565222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7841F-CE3F-78B9-D536-413F325EEB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75945E-5A56-761B-A8E0-AD00924E82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77586B-809F-468B-0DE1-6B52A1166D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E5EE08-4DC1-478F-CF56-0EBFDE60E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DDE60A-2857-6252-53A9-291AFCC28D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076156-4F27-67A4-3CA5-AFC2D25F07FC}"/>
              </a:ext>
            </a:extLst>
          </p:cNvPr>
          <p:cNvSpPr>
            <a:spLocks noGrp="1"/>
          </p:cNvSpPr>
          <p:nvPr>
            <p:ph type="dt" sz="half" idx="10"/>
          </p:nvPr>
        </p:nvSpPr>
        <p:spPr/>
        <p:txBody>
          <a:bodyPr/>
          <a:lstStyle/>
          <a:p>
            <a:fld id="{703D8839-BCC7-4D47-9B2C-FECE58720E25}" type="datetimeFigureOut">
              <a:rPr lang="en-US" smtClean="0"/>
              <a:t>6/7/2023</a:t>
            </a:fld>
            <a:endParaRPr lang="en-US"/>
          </a:p>
        </p:txBody>
      </p:sp>
      <p:sp>
        <p:nvSpPr>
          <p:cNvPr id="8" name="Footer Placeholder 7">
            <a:extLst>
              <a:ext uri="{FF2B5EF4-FFF2-40B4-BE49-F238E27FC236}">
                <a16:creationId xmlns:a16="http://schemas.microsoft.com/office/drawing/2014/main" id="{44BEF619-68CA-F936-817F-9EF01DAD24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3A7508-3A85-DC7F-4775-A3D1DBFD92DC}"/>
              </a:ext>
            </a:extLst>
          </p:cNvPr>
          <p:cNvSpPr>
            <a:spLocks noGrp="1"/>
          </p:cNvSpPr>
          <p:nvPr>
            <p:ph type="sldNum" sz="quarter" idx="12"/>
          </p:nvPr>
        </p:nvSpPr>
        <p:spPr/>
        <p:txBody>
          <a:bodyPr/>
          <a:lstStyle/>
          <a:p>
            <a:fld id="{4FE9EA31-AC21-4917-ABA0-BC4155435F68}" type="slidenum">
              <a:rPr lang="en-US" smtClean="0"/>
              <a:t>‹#›</a:t>
            </a:fld>
            <a:endParaRPr lang="en-US"/>
          </a:p>
        </p:txBody>
      </p:sp>
    </p:spTree>
    <p:extLst>
      <p:ext uri="{BB962C8B-B14F-4D97-AF65-F5344CB8AC3E}">
        <p14:creationId xmlns:p14="http://schemas.microsoft.com/office/powerpoint/2010/main" val="4153396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085F-61D4-A953-76AB-7DA10A0B74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458D44-E48C-3E54-6C18-B525EF995A69}"/>
              </a:ext>
            </a:extLst>
          </p:cNvPr>
          <p:cNvSpPr>
            <a:spLocks noGrp="1"/>
          </p:cNvSpPr>
          <p:nvPr>
            <p:ph type="dt" sz="half" idx="10"/>
          </p:nvPr>
        </p:nvSpPr>
        <p:spPr/>
        <p:txBody>
          <a:bodyPr/>
          <a:lstStyle/>
          <a:p>
            <a:fld id="{703D8839-BCC7-4D47-9B2C-FECE58720E25}" type="datetimeFigureOut">
              <a:rPr lang="en-US" smtClean="0"/>
              <a:t>6/7/2023</a:t>
            </a:fld>
            <a:endParaRPr lang="en-US"/>
          </a:p>
        </p:txBody>
      </p:sp>
      <p:sp>
        <p:nvSpPr>
          <p:cNvPr id="4" name="Footer Placeholder 3">
            <a:extLst>
              <a:ext uri="{FF2B5EF4-FFF2-40B4-BE49-F238E27FC236}">
                <a16:creationId xmlns:a16="http://schemas.microsoft.com/office/drawing/2014/main" id="{DF570DF4-21A9-1D0C-D445-2ADC230EF9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01FF99-B635-5DD6-117F-685EE793716C}"/>
              </a:ext>
            </a:extLst>
          </p:cNvPr>
          <p:cNvSpPr>
            <a:spLocks noGrp="1"/>
          </p:cNvSpPr>
          <p:nvPr>
            <p:ph type="sldNum" sz="quarter" idx="12"/>
          </p:nvPr>
        </p:nvSpPr>
        <p:spPr/>
        <p:txBody>
          <a:bodyPr/>
          <a:lstStyle/>
          <a:p>
            <a:fld id="{4FE9EA31-AC21-4917-ABA0-BC4155435F68}" type="slidenum">
              <a:rPr lang="en-US" smtClean="0"/>
              <a:t>‹#›</a:t>
            </a:fld>
            <a:endParaRPr lang="en-US"/>
          </a:p>
        </p:txBody>
      </p:sp>
    </p:spTree>
    <p:extLst>
      <p:ext uri="{BB962C8B-B14F-4D97-AF65-F5344CB8AC3E}">
        <p14:creationId xmlns:p14="http://schemas.microsoft.com/office/powerpoint/2010/main" val="167711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139148-3402-0DF4-6503-5FD24BEF73E4}"/>
              </a:ext>
            </a:extLst>
          </p:cNvPr>
          <p:cNvSpPr>
            <a:spLocks noGrp="1"/>
          </p:cNvSpPr>
          <p:nvPr>
            <p:ph type="dt" sz="half" idx="10"/>
          </p:nvPr>
        </p:nvSpPr>
        <p:spPr/>
        <p:txBody>
          <a:bodyPr/>
          <a:lstStyle/>
          <a:p>
            <a:fld id="{703D8839-BCC7-4D47-9B2C-FECE58720E25}" type="datetimeFigureOut">
              <a:rPr lang="en-US" smtClean="0"/>
              <a:t>6/7/2023</a:t>
            </a:fld>
            <a:endParaRPr lang="en-US"/>
          </a:p>
        </p:txBody>
      </p:sp>
      <p:sp>
        <p:nvSpPr>
          <p:cNvPr id="3" name="Footer Placeholder 2">
            <a:extLst>
              <a:ext uri="{FF2B5EF4-FFF2-40B4-BE49-F238E27FC236}">
                <a16:creationId xmlns:a16="http://schemas.microsoft.com/office/drawing/2014/main" id="{7D5519BC-E46D-3FB8-E807-1AF2C29A12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2BE7A5-78A7-C4EA-3D01-2778FE2E6F63}"/>
              </a:ext>
            </a:extLst>
          </p:cNvPr>
          <p:cNvSpPr>
            <a:spLocks noGrp="1"/>
          </p:cNvSpPr>
          <p:nvPr>
            <p:ph type="sldNum" sz="quarter" idx="12"/>
          </p:nvPr>
        </p:nvSpPr>
        <p:spPr/>
        <p:txBody>
          <a:bodyPr/>
          <a:lstStyle/>
          <a:p>
            <a:fld id="{4FE9EA31-AC21-4917-ABA0-BC4155435F68}" type="slidenum">
              <a:rPr lang="en-US" smtClean="0"/>
              <a:t>‹#›</a:t>
            </a:fld>
            <a:endParaRPr lang="en-US"/>
          </a:p>
        </p:txBody>
      </p:sp>
    </p:spTree>
    <p:extLst>
      <p:ext uri="{BB962C8B-B14F-4D97-AF65-F5344CB8AC3E}">
        <p14:creationId xmlns:p14="http://schemas.microsoft.com/office/powerpoint/2010/main" val="200207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E0ED0-C1DD-47B1-80A9-6BB13E15C5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2C79BD-5D28-9886-465D-D2888F9597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A613B2-280F-9E86-E526-6FC42C7D0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FD6A3A-D1E5-7B8E-CE4E-8965BA3234BC}"/>
              </a:ext>
            </a:extLst>
          </p:cNvPr>
          <p:cNvSpPr>
            <a:spLocks noGrp="1"/>
          </p:cNvSpPr>
          <p:nvPr>
            <p:ph type="dt" sz="half" idx="10"/>
          </p:nvPr>
        </p:nvSpPr>
        <p:spPr/>
        <p:txBody>
          <a:bodyPr/>
          <a:lstStyle/>
          <a:p>
            <a:fld id="{703D8839-BCC7-4D47-9B2C-FECE58720E25}" type="datetimeFigureOut">
              <a:rPr lang="en-US" smtClean="0"/>
              <a:t>6/7/2023</a:t>
            </a:fld>
            <a:endParaRPr lang="en-US"/>
          </a:p>
        </p:txBody>
      </p:sp>
      <p:sp>
        <p:nvSpPr>
          <p:cNvPr id="6" name="Footer Placeholder 5">
            <a:extLst>
              <a:ext uri="{FF2B5EF4-FFF2-40B4-BE49-F238E27FC236}">
                <a16:creationId xmlns:a16="http://schemas.microsoft.com/office/drawing/2014/main" id="{E67B4726-2B32-23BE-F70F-0A4D3AF93F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46CAD2-0A98-39FC-5F42-135E01B16874}"/>
              </a:ext>
            </a:extLst>
          </p:cNvPr>
          <p:cNvSpPr>
            <a:spLocks noGrp="1"/>
          </p:cNvSpPr>
          <p:nvPr>
            <p:ph type="sldNum" sz="quarter" idx="12"/>
          </p:nvPr>
        </p:nvSpPr>
        <p:spPr/>
        <p:txBody>
          <a:bodyPr/>
          <a:lstStyle/>
          <a:p>
            <a:fld id="{4FE9EA31-AC21-4917-ABA0-BC4155435F68}" type="slidenum">
              <a:rPr lang="en-US" smtClean="0"/>
              <a:t>‹#›</a:t>
            </a:fld>
            <a:endParaRPr lang="en-US"/>
          </a:p>
        </p:txBody>
      </p:sp>
    </p:spTree>
    <p:extLst>
      <p:ext uri="{BB962C8B-B14F-4D97-AF65-F5344CB8AC3E}">
        <p14:creationId xmlns:p14="http://schemas.microsoft.com/office/powerpoint/2010/main" val="406606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9295-2439-C105-639C-0EFFFEF589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C8E875-47B5-42C7-600C-3F9D96A3CF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11900E-C3B6-FF1B-C609-86E5EF24E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3E4E2-3ACF-BA3C-2BD0-AF26A610357B}"/>
              </a:ext>
            </a:extLst>
          </p:cNvPr>
          <p:cNvSpPr>
            <a:spLocks noGrp="1"/>
          </p:cNvSpPr>
          <p:nvPr>
            <p:ph type="dt" sz="half" idx="10"/>
          </p:nvPr>
        </p:nvSpPr>
        <p:spPr/>
        <p:txBody>
          <a:bodyPr/>
          <a:lstStyle/>
          <a:p>
            <a:fld id="{703D8839-BCC7-4D47-9B2C-FECE58720E25}" type="datetimeFigureOut">
              <a:rPr lang="en-US" smtClean="0"/>
              <a:t>6/7/2023</a:t>
            </a:fld>
            <a:endParaRPr lang="en-US"/>
          </a:p>
        </p:txBody>
      </p:sp>
      <p:sp>
        <p:nvSpPr>
          <p:cNvPr id="6" name="Footer Placeholder 5">
            <a:extLst>
              <a:ext uri="{FF2B5EF4-FFF2-40B4-BE49-F238E27FC236}">
                <a16:creationId xmlns:a16="http://schemas.microsoft.com/office/drawing/2014/main" id="{619F08FA-A6FE-9233-EC26-3016A34C99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6C0A24-BA67-BFC8-0D62-05064FF3D36D}"/>
              </a:ext>
            </a:extLst>
          </p:cNvPr>
          <p:cNvSpPr>
            <a:spLocks noGrp="1"/>
          </p:cNvSpPr>
          <p:nvPr>
            <p:ph type="sldNum" sz="quarter" idx="12"/>
          </p:nvPr>
        </p:nvSpPr>
        <p:spPr/>
        <p:txBody>
          <a:bodyPr/>
          <a:lstStyle/>
          <a:p>
            <a:fld id="{4FE9EA31-AC21-4917-ABA0-BC4155435F68}" type="slidenum">
              <a:rPr lang="en-US" smtClean="0"/>
              <a:t>‹#›</a:t>
            </a:fld>
            <a:endParaRPr lang="en-US"/>
          </a:p>
        </p:txBody>
      </p:sp>
    </p:spTree>
    <p:extLst>
      <p:ext uri="{BB962C8B-B14F-4D97-AF65-F5344CB8AC3E}">
        <p14:creationId xmlns:p14="http://schemas.microsoft.com/office/powerpoint/2010/main" val="3288582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7A58CD-4B73-F641-773E-CD2B4182BF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4301B1-1B56-3BAE-BE8B-C08F9F8B8A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30C7B-AF3F-B511-60DB-D70EB1E16A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D8839-BCC7-4D47-9B2C-FECE58720E25}" type="datetimeFigureOut">
              <a:rPr lang="en-US" smtClean="0"/>
              <a:t>6/7/2023</a:t>
            </a:fld>
            <a:endParaRPr lang="en-US"/>
          </a:p>
        </p:txBody>
      </p:sp>
      <p:sp>
        <p:nvSpPr>
          <p:cNvPr id="5" name="Footer Placeholder 4">
            <a:extLst>
              <a:ext uri="{FF2B5EF4-FFF2-40B4-BE49-F238E27FC236}">
                <a16:creationId xmlns:a16="http://schemas.microsoft.com/office/drawing/2014/main" id="{0C8442B3-2104-D079-0DBB-19C2B9AA9D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78FCF9-91FC-5629-9D54-811E63085C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9EA31-AC21-4917-ABA0-BC4155435F68}" type="slidenum">
              <a:rPr lang="en-US" smtClean="0"/>
              <a:t>‹#›</a:t>
            </a:fld>
            <a:endParaRPr lang="en-US"/>
          </a:p>
        </p:txBody>
      </p:sp>
    </p:spTree>
    <p:extLst>
      <p:ext uri="{BB962C8B-B14F-4D97-AF65-F5344CB8AC3E}">
        <p14:creationId xmlns:p14="http://schemas.microsoft.com/office/powerpoint/2010/main" val="354449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thexycode.com/2016/04/18/why-he-put-others-ahead-of-you/" TargetMode="Externa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ehighvalleyramblings.blogspot.com/2018/08/norco-offers-legal-assistance-to-seniors.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ww.flickr.com/photos/182229932@N07/4848067211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seniorsafetyadvice.com/how-to-deal-with-abusive-elderly-parents/" TargetMode="External"/><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pikist.com/free-photo-sjkry"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hyperlink" Target="https://openoregon.pressbooks.pub/nutritionscience/chapter/11c-later-infancy-toddlerhood/" TargetMode="Externa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youthvoices.live/members/chris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bluesyemre.com/2014/06/28/15-tools-every-social-media-manager-should-use/" TargetMode="Externa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publicdomainpictures.net/en/view-image.php?image=272892&amp;picture=stop-the-abuse" TargetMode="External"/><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mailto:Christy.smiley@apdcares.org"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hyperlink" Target="mailto:Demetra.alford@apdcare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betterhealthwhileaging.net/qa-rude-resistant-aging-parent/"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hyperlink" Target="https://www.pexels.com/photo/men-on-back-jacket-sitting-on-brown-wooden-bench-beside-the-sea-on-daytime-48239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EFC1C65-4CEA-408C-AF97-BD815EDC8D4C}"/>
              </a:ext>
            </a:extLst>
          </p:cNvPr>
          <p:cNvPicPr>
            <a:picLocks noChangeAspect="1"/>
          </p:cNvPicPr>
          <p:nvPr/>
        </p:nvPicPr>
        <p:blipFill rotWithShape="1">
          <a:blip r:embed="rId2"/>
          <a:srcRect t="20557" b="-5788"/>
          <a:stretch/>
        </p:blipFill>
        <p:spPr>
          <a:xfrm>
            <a:off x="0" y="0"/>
            <a:ext cx="12192000" cy="1940648"/>
          </a:xfrm>
          <a:prstGeom prst="rect">
            <a:avLst/>
          </a:prstGeom>
        </p:spPr>
      </p:pic>
      <p:sp>
        <p:nvSpPr>
          <p:cNvPr id="2" name="Title 1">
            <a:extLst>
              <a:ext uri="{FF2B5EF4-FFF2-40B4-BE49-F238E27FC236}">
                <a16:creationId xmlns:a16="http://schemas.microsoft.com/office/drawing/2014/main" id="{68EA6FEF-29BD-4379-BE37-E0045E4F5CFB}"/>
              </a:ext>
            </a:extLst>
          </p:cNvPr>
          <p:cNvSpPr>
            <a:spLocks noGrp="1"/>
          </p:cNvSpPr>
          <p:nvPr>
            <p:ph type="ctrTitle"/>
          </p:nvPr>
        </p:nvSpPr>
        <p:spPr>
          <a:xfrm>
            <a:off x="1611465" y="2249836"/>
            <a:ext cx="9144000" cy="994090"/>
          </a:xfrm>
        </p:spPr>
        <p:txBody>
          <a:bodyPr/>
          <a:lstStyle/>
          <a:p>
            <a:r>
              <a:rPr lang="en-US" b="1" dirty="0">
                <a:latin typeface="Arial" panose="020B0604020202020204" pitchFamily="34" charset="0"/>
                <a:cs typeface="Arial" panose="020B0604020202020204" pitchFamily="34" charset="0"/>
              </a:rPr>
              <a:t>Zero Tolerance</a:t>
            </a:r>
          </a:p>
        </p:txBody>
      </p:sp>
      <p:sp>
        <p:nvSpPr>
          <p:cNvPr id="3" name="Subtitle 2">
            <a:extLst>
              <a:ext uri="{FF2B5EF4-FFF2-40B4-BE49-F238E27FC236}">
                <a16:creationId xmlns:a16="http://schemas.microsoft.com/office/drawing/2014/main" id="{335B535D-AD46-4710-857A-9C58B624691C}"/>
              </a:ext>
            </a:extLst>
          </p:cNvPr>
          <p:cNvSpPr>
            <a:spLocks noGrp="1"/>
          </p:cNvSpPr>
          <p:nvPr>
            <p:ph type="subTitle" idx="1"/>
          </p:nvPr>
        </p:nvSpPr>
        <p:spPr>
          <a:xfrm>
            <a:off x="1436535" y="3152404"/>
            <a:ext cx="9717112" cy="2053365"/>
          </a:xfrm>
        </p:spPr>
        <p:txBody>
          <a:bodyPr>
            <a:normAutofit lnSpcReduction="10000"/>
          </a:bodyPr>
          <a:lstStyle/>
          <a:p>
            <a:endParaRPr lang="en-US" sz="1400" dirty="0">
              <a:latin typeface="Arial" panose="020B0604020202020204" pitchFamily="34" charset="0"/>
              <a:cs typeface="Arial" panose="020B0604020202020204" pitchFamily="34" charset="0"/>
            </a:endParaRPr>
          </a:p>
          <a:p>
            <a:r>
              <a:rPr lang="en-US" sz="4000" b="1" dirty="0">
                <a:latin typeface="Arial" panose="020B0604020202020204" pitchFamily="34" charset="0"/>
                <a:cs typeface="Arial" panose="020B0604020202020204" pitchFamily="34" charset="0"/>
              </a:rPr>
              <a:t>Empowering You to Protect Florida’s </a:t>
            </a:r>
          </a:p>
          <a:p>
            <a:r>
              <a:rPr lang="en-US" sz="4000" b="1" dirty="0">
                <a:latin typeface="Arial" panose="020B0604020202020204" pitchFamily="34" charset="0"/>
                <a:cs typeface="Arial" panose="020B0604020202020204" pitchFamily="34" charset="0"/>
              </a:rPr>
              <a:t>Most Sacred Population</a:t>
            </a:r>
          </a:p>
          <a:p>
            <a:r>
              <a:rPr lang="en-US" sz="3500" dirty="0">
                <a:latin typeface="Arial" panose="020B0604020202020204" pitchFamily="34" charset="0"/>
                <a:cs typeface="Arial" panose="020B0604020202020204" pitchFamily="34" charset="0"/>
              </a:rPr>
              <a:t>Family Café 2023</a:t>
            </a:r>
          </a:p>
        </p:txBody>
      </p:sp>
      <p:pic>
        <p:nvPicPr>
          <p:cNvPr id="31" name="Picture 30">
            <a:extLst>
              <a:ext uri="{FF2B5EF4-FFF2-40B4-BE49-F238E27FC236}">
                <a16:creationId xmlns:a16="http://schemas.microsoft.com/office/drawing/2014/main" id="{4EC11381-95F4-4E20-B806-84E5A4E8F85A}"/>
              </a:ext>
            </a:extLst>
          </p:cNvPr>
          <p:cNvPicPr>
            <a:picLocks noChangeAspect="1"/>
          </p:cNvPicPr>
          <p:nvPr/>
        </p:nvPicPr>
        <p:blipFill>
          <a:blip r:embed="rId3"/>
          <a:stretch>
            <a:fillRect/>
          </a:stretch>
        </p:blipFill>
        <p:spPr>
          <a:xfrm>
            <a:off x="9307422" y="693788"/>
            <a:ext cx="2006053" cy="665469"/>
          </a:xfrm>
          <a:prstGeom prst="rect">
            <a:avLst/>
          </a:prstGeom>
        </p:spPr>
      </p:pic>
      <p:sp>
        <p:nvSpPr>
          <p:cNvPr id="6" name="TextBox 5">
            <a:extLst>
              <a:ext uri="{FF2B5EF4-FFF2-40B4-BE49-F238E27FC236}">
                <a16:creationId xmlns:a16="http://schemas.microsoft.com/office/drawing/2014/main" id="{AF6DE3F6-4378-9BBC-E30B-9504AB9043EC}"/>
              </a:ext>
            </a:extLst>
          </p:cNvPr>
          <p:cNvSpPr txBox="1"/>
          <p:nvPr/>
        </p:nvSpPr>
        <p:spPr>
          <a:xfrm>
            <a:off x="4648200" y="5482365"/>
            <a:ext cx="2895600" cy="830997"/>
          </a:xfrm>
          <a:prstGeom prst="rect">
            <a:avLst/>
          </a:prstGeom>
          <a:noFill/>
        </p:spPr>
        <p:txBody>
          <a:bodyPr wrap="square" rtlCol="0">
            <a:spAutoFit/>
          </a:bodyPr>
          <a:lstStyle/>
          <a:p>
            <a:pPr algn="ctr"/>
            <a:r>
              <a:rPr lang="en-US" sz="2400" b="1" dirty="0"/>
              <a:t>Taylor N. Hatch</a:t>
            </a:r>
          </a:p>
          <a:p>
            <a:pPr algn="ctr"/>
            <a:r>
              <a:rPr lang="en-US" sz="2400" dirty="0"/>
              <a:t>APD Director</a:t>
            </a:r>
          </a:p>
        </p:txBody>
      </p:sp>
    </p:spTree>
    <p:extLst>
      <p:ext uri="{BB962C8B-B14F-4D97-AF65-F5344CB8AC3E}">
        <p14:creationId xmlns:p14="http://schemas.microsoft.com/office/powerpoint/2010/main" val="3927565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DA8B48-B743-47E0-22FA-226CA2D38322}"/>
              </a:ext>
            </a:extLst>
          </p:cNvPr>
          <p:cNvSpPr>
            <a:spLocks noGrp="1"/>
          </p:cNvSpPr>
          <p:nvPr>
            <p:ph type="ctrTitle"/>
          </p:nvPr>
        </p:nvSpPr>
        <p:spPr>
          <a:xfrm>
            <a:off x="2409524" y="554473"/>
            <a:ext cx="7206114" cy="1312829"/>
          </a:xfrm>
        </p:spPr>
        <p:txBody>
          <a:bodyPr vert="horz" lIns="91440" tIns="45720" rIns="91440" bIns="45720" rtlCol="0" anchor="ctr">
            <a:normAutofit/>
          </a:bodyPr>
          <a:lstStyle/>
          <a:p>
            <a:r>
              <a:rPr lang="en-US" sz="5000" b="1" kern="1200" dirty="0">
                <a:latin typeface="Arial" panose="020B0604020202020204" pitchFamily="34" charset="0"/>
                <a:cs typeface="Arial" panose="020B0604020202020204" pitchFamily="34" charset="0"/>
              </a:rPr>
              <a:t>NEGLECT IS…</a:t>
            </a:r>
          </a:p>
        </p:txBody>
      </p:sp>
      <p:sp>
        <p:nvSpPr>
          <p:cNvPr id="3" name="Content Placeholder 2">
            <a:extLst>
              <a:ext uri="{FF2B5EF4-FFF2-40B4-BE49-F238E27FC236}">
                <a16:creationId xmlns:a16="http://schemas.microsoft.com/office/drawing/2014/main" id="{7CA9FEB6-6DEE-818A-CD22-5149160C634E}"/>
              </a:ext>
            </a:extLst>
          </p:cNvPr>
          <p:cNvSpPr>
            <a:spLocks noGrp="1"/>
          </p:cNvSpPr>
          <p:nvPr>
            <p:ph type="subTitle" idx="1"/>
          </p:nvPr>
        </p:nvSpPr>
        <p:spPr>
          <a:xfrm>
            <a:off x="1408497" y="2052370"/>
            <a:ext cx="9622055" cy="3370656"/>
          </a:xfrm>
        </p:spPr>
        <p:txBody>
          <a:bodyPr vert="horz" lIns="91440" tIns="45720" rIns="91440" bIns="45720" rtlCol="0" anchor="t">
            <a:noAutofit/>
          </a:bodyPr>
          <a:lstStyle/>
          <a:p>
            <a:pPr marL="0" indent="0" algn="ctr">
              <a:lnSpc>
                <a:spcPct val="100000"/>
              </a:lnSpc>
              <a:spcBef>
                <a:spcPts val="0"/>
              </a:spcBef>
              <a:spcAft>
                <a:spcPts val="600"/>
              </a:spcAft>
              <a:buNone/>
            </a:pPr>
            <a:r>
              <a:rPr lang="en-US" sz="3200" b="0" i="0" dirty="0">
                <a:effectLst/>
                <a:latin typeface="Arial" panose="020B0604020202020204" pitchFamily="34" charset="0"/>
                <a:cs typeface="Arial" panose="020B0604020202020204" pitchFamily="34" charset="0"/>
              </a:rPr>
              <a:t>The failure or omission on the part of the caregiver to provide the care, supervision, and services necessary to maintain the physical and mental health of the individual such as food, clothing, medicine, shelter, supervision, and medical services, which a prudent person would consider essential for their </a:t>
            </a:r>
            <a:r>
              <a:rPr lang="en-US" sz="3200" dirty="0">
                <a:latin typeface="Arial" panose="020B0604020202020204" pitchFamily="34" charset="0"/>
                <a:cs typeface="Arial" panose="020B0604020202020204" pitchFamily="34" charset="0"/>
              </a:rPr>
              <a:t>safety and </a:t>
            </a:r>
            <a:r>
              <a:rPr lang="en-US" sz="3200" b="0" i="0" dirty="0">
                <a:effectLst/>
                <a:latin typeface="Arial" panose="020B0604020202020204" pitchFamily="34" charset="0"/>
                <a:cs typeface="Arial" panose="020B0604020202020204" pitchFamily="34" charset="0"/>
              </a:rPr>
              <a:t>well-being.</a:t>
            </a:r>
            <a:endParaRPr lang="en-US" sz="3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343430D-7050-4879-B3B5-84038D36AA94}"/>
              </a:ext>
            </a:extLst>
          </p:cNvPr>
          <p:cNvPicPr>
            <a:picLocks noChangeAspect="1"/>
          </p:cNvPicPr>
          <p:nvPr/>
        </p:nvPicPr>
        <p:blipFill rotWithShape="1">
          <a:blip r:embed="rId3"/>
          <a:srcRect t="15154" b="-1924"/>
          <a:stretch/>
        </p:blipFill>
        <p:spPr>
          <a:xfrm rot="10800000">
            <a:off x="0" y="5676900"/>
            <a:ext cx="12192000" cy="1181100"/>
          </a:xfrm>
          <a:prstGeom prst="rect">
            <a:avLst/>
          </a:prstGeom>
        </p:spPr>
      </p:pic>
    </p:spTree>
    <p:extLst>
      <p:ext uri="{BB962C8B-B14F-4D97-AF65-F5344CB8AC3E}">
        <p14:creationId xmlns:p14="http://schemas.microsoft.com/office/powerpoint/2010/main" val="3027956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DF301-D13F-0166-B088-43BFD2051620}"/>
              </a:ext>
            </a:extLst>
          </p:cNvPr>
          <p:cNvSpPr>
            <a:spLocks noGrp="1"/>
          </p:cNvSpPr>
          <p:nvPr>
            <p:ph type="ctrTitle"/>
          </p:nvPr>
        </p:nvSpPr>
        <p:spPr>
          <a:xfrm>
            <a:off x="2933914" y="463149"/>
            <a:ext cx="6134501" cy="968894"/>
          </a:xfrm>
        </p:spPr>
        <p:txBody>
          <a:bodyPr vert="horz" lIns="91440" tIns="45720" rIns="91440" bIns="45720" rtlCol="0" anchor="b">
            <a:normAutofit/>
          </a:bodyPr>
          <a:lstStyle/>
          <a:p>
            <a:pPr algn="ctr"/>
            <a:r>
              <a:rPr lang="en-US" sz="5000" b="1" kern="1200" dirty="0">
                <a:solidFill>
                  <a:schemeClr val="tx1"/>
                </a:solidFill>
                <a:latin typeface="Arial" panose="020B0604020202020204" pitchFamily="34" charset="0"/>
                <a:cs typeface="Arial" panose="020B0604020202020204" pitchFamily="34" charset="0"/>
              </a:rPr>
              <a:t>Signs of Neglect</a:t>
            </a:r>
          </a:p>
        </p:txBody>
      </p:sp>
      <p:sp>
        <p:nvSpPr>
          <p:cNvPr id="3" name="Content Placeholder 2">
            <a:extLst>
              <a:ext uri="{FF2B5EF4-FFF2-40B4-BE49-F238E27FC236}">
                <a16:creationId xmlns:a16="http://schemas.microsoft.com/office/drawing/2014/main" id="{7CA9FEB6-6DEE-818A-CD22-5149160C634E}"/>
              </a:ext>
            </a:extLst>
          </p:cNvPr>
          <p:cNvSpPr>
            <a:spLocks noGrp="1"/>
          </p:cNvSpPr>
          <p:nvPr>
            <p:ph type="subTitle" idx="1"/>
          </p:nvPr>
        </p:nvSpPr>
        <p:spPr>
          <a:xfrm>
            <a:off x="381463" y="1955549"/>
            <a:ext cx="7078591" cy="3621386"/>
          </a:xfrm>
        </p:spPr>
        <p:txBody>
          <a:bodyPr vert="horz" lIns="91440" tIns="45720" rIns="91440" bIns="45720" rtlCol="0" anchor="t">
            <a:noAutofit/>
          </a:bodyPr>
          <a:lstStyle/>
          <a:p>
            <a:pPr marL="457200" indent="-457200" algn="l">
              <a:lnSpc>
                <a:spcPct val="10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Leaving individuals unattended with no way to call for help</a:t>
            </a:r>
          </a:p>
          <a:p>
            <a:pPr algn="l">
              <a:lnSpc>
                <a:spcPct val="100000"/>
              </a:lnSpc>
              <a:spcBef>
                <a:spcPts val="0"/>
              </a:spcBef>
            </a:pPr>
            <a:endParaRPr lang="en-US" sz="1000" dirty="0">
              <a:latin typeface="Arial" panose="020B0604020202020204" pitchFamily="34" charset="0"/>
              <a:cs typeface="Arial" panose="020B0604020202020204" pitchFamily="34" charset="0"/>
            </a:endParaRPr>
          </a:p>
          <a:p>
            <a:pPr marL="457200" indent="-457200" algn="l">
              <a:lnSpc>
                <a:spcPct val="10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Leaving individuals in bed all day</a:t>
            </a:r>
          </a:p>
          <a:p>
            <a:pPr algn="l">
              <a:lnSpc>
                <a:spcPct val="100000"/>
              </a:lnSpc>
              <a:spcBef>
                <a:spcPts val="0"/>
              </a:spcBef>
            </a:pPr>
            <a:endParaRPr lang="en-US" sz="1000" dirty="0">
              <a:latin typeface="Arial" panose="020B0604020202020204" pitchFamily="34" charset="0"/>
              <a:cs typeface="Arial" panose="020B0604020202020204" pitchFamily="34" charset="0"/>
            </a:endParaRPr>
          </a:p>
          <a:p>
            <a:pPr marL="457200" indent="-457200" algn="l">
              <a:lnSpc>
                <a:spcPct val="10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Leaving individuals in soiled diapers</a:t>
            </a:r>
          </a:p>
          <a:p>
            <a:pPr algn="l">
              <a:lnSpc>
                <a:spcPct val="100000"/>
              </a:lnSpc>
              <a:spcBef>
                <a:spcPts val="0"/>
              </a:spcBef>
            </a:pPr>
            <a:endParaRPr lang="en-US" sz="1000" dirty="0">
              <a:latin typeface="Arial" panose="020B0604020202020204" pitchFamily="34" charset="0"/>
              <a:cs typeface="Arial" panose="020B0604020202020204" pitchFamily="34" charset="0"/>
            </a:endParaRPr>
          </a:p>
          <a:p>
            <a:pPr marL="457200" indent="-457200" algn="l">
              <a:lnSpc>
                <a:spcPct val="10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Self-neglect </a:t>
            </a:r>
            <a:r>
              <a:rPr lang="en-US" sz="2000" dirty="0">
                <a:latin typeface="Arial" panose="020B0604020202020204" pitchFamily="34" charset="0"/>
                <a:cs typeface="Arial" panose="020B0604020202020204" pitchFamily="34" charset="0"/>
              </a:rPr>
              <a:t>(</a:t>
            </a:r>
            <a:r>
              <a:rPr lang="en-US" sz="2000" u="sng" dirty="0">
                <a:latin typeface="Arial" panose="020B0604020202020204" pitchFamily="34" charset="0"/>
                <a:cs typeface="Arial" panose="020B0604020202020204" pitchFamily="34" charset="0"/>
              </a:rPr>
              <a:t>Call 850-300-HOPE for assistance</a:t>
            </a:r>
            <a:r>
              <a:rPr lang="en-US" sz="2000" dirty="0">
                <a:latin typeface="Arial" panose="020B0604020202020204" pitchFamily="34" charset="0"/>
                <a:cs typeface="Arial" panose="020B0604020202020204" pitchFamily="34" charset="0"/>
              </a:rPr>
              <a:t>)</a:t>
            </a:r>
          </a:p>
        </p:txBody>
      </p:sp>
      <p:pic>
        <p:nvPicPr>
          <p:cNvPr id="14" name="Content Placeholder 13" descr="A picture containing text, sign, outdoor, sky&#10;&#10;Description automatically generated">
            <a:extLst>
              <a:ext uri="{FF2B5EF4-FFF2-40B4-BE49-F238E27FC236}">
                <a16:creationId xmlns:a16="http://schemas.microsoft.com/office/drawing/2014/main" id="{B4E1BACA-523F-C1FB-68C4-20AB63BD3291}"/>
              </a:ext>
            </a:extLst>
          </p:cNvPr>
          <p:cNvPicPr>
            <a:picLocks noGrp="1" noChangeAspect="1"/>
          </p:cNvPicPr>
          <p:nvPr>
            <p:ph sz="half" idx="4294967295"/>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187" r="6282" b="-1"/>
          <a:stretch/>
        </p:blipFill>
        <p:spPr>
          <a:xfrm>
            <a:off x="7740713" y="2776727"/>
            <a:ext cx="4451287" cy="3512740"/>
          </a:xfrm>
          <a:prstGeom prst="rect">
            <a:avLst/>
          </a:prstGeom>
        </p:spPr>
      </p:pic>
      <p:pic>
        <p:nvPicPr>
          <p:cNvPr id="4" name="Picture 3">
            <a:extLst>
              <a:ext uri="{FF2B5EF4-FFF2-40B4-BE49-F238E27FC236}">
                <a16:creationId xmlns:a16="http://schemas.microsoft.com/office/drawing/2014/main" id="{0AABC2EE-BB3D-A8A6-AB25-3454E331AD11}"/>
              </a:ext>
            </a:extLst>
          </p:cNvPr>
          <p:cNvPicPr>
            <a:picLocks noChangeAspect="1"/>
          </p:cNvPicPr>
          <p:nvPr/>
        </p:nvPicPr>
        <p:blipFill rotWithShape="1">
          <a:blip r:embed="rId4"/>
          <a:srcRect t="53007" b="-28651"/>
          <a:stretch/>
        </p:blipFill>
        <p:spPr>
          <a:xfrm rot="10800000">
            <a:off x="0" y="4997512"/>
            <a:ext cx="12192000" cy="1860487"/>
          </a:xfrm>
          <a:prstGeom prst="rect">
            <a:avLst/>
          </a:prstGeom>
        </p:spPr>
      </p:pic>
    </p:spTree>
    <p:extLst>
      <p:ext uri="{BB962C8B-B14F-4D97-AF65-F5344CB8AC3E}">
        <p14:creationId xmlns:p14="http://schemas.microsoft.com/office/powerpoint/2010/main" val="3567950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DA8B48-B743-47E0-22FA-226CA2D38322}"/>
              </a:ext>
            </a:extLst>
          </p:cNvPr>
          <p:cNvSpPr>
            <a:spLocks noGrp="1"/>
          </p:cNvSpPr>
          <p:nvPr>
            <p:ph type="ctrTitle"/>
          </p:nvPr>
        </p:nvSpPr>
        <p:spPr>
          <a:xfrm>
            <a:off x="1899385" y="920233"/>
            <a:ext cx="8216766" cy="1187700"/>
          </a:xfrm>
        </p:spPr>
        <p:txBody>
          <a:bodyPr vert="horz" lIns="91440" tIns="45720" rIns="91440" bIns="45720" rtlCol="0" anchor="ctr">
            <a:normAutofit/>
          </a:bodyPr>
          <a:lstStyle/>
          <a:p>
            <a:r>
              <a:rPr lang="en-US" sz="5000" b="1" kern="1200" dirty="0">
                <a:solidFill>
                  <a:schemeClr val="tx1"/>
                </a:solidFill>
                <a:latin typeface="Arial" panose="020B0604020202020204" pitchFamily="34" charset="0"/>
                <a:cs typeface="Arial" panose="020B0604020202020204" pitchFamily="34" charset="0"/>
              </a:rPr>
              <a:t>EXPLOITATION IS….</a:t>
            </a:r>
            <a:endParaRPr lang="en-US" sz="5000" b="1" kern="1200"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CA9FEB6-6DEE-818A-CD22-5149160C634E}"/>
              </a:ext>
            </a:extLst>
          </p:cNvPr>
          <p:cNvSpPr>
            <a:spLocks noGrp="1"/>
          </p:cNvSpPr>
          <p:nvPr>
            <p:ph type="subTitle" idx="1"/>
          </p:nvPr>
        </p:nvSpPr>
        <p:spPr>
          <a:xfrm>
            <a:off x="1042736" y="2235250"/>
            <a:ext cx="9872311" cy="3472531"/>
          </a:xfrm>
        </p:spPr>
        <p:txBody>
          <a:bodyPr vert="horz" lIns="91440" tIns="45720" rIns="91440" bIns="45720" rtlCol="0" anchor="t">
            <a:noAutofit/>
          </a:bodyPr>
          <a:lstStyle/>
          <a:p>
            <a:pPr marL="0" indent="0" algn="ctr">
              <a:lnSpc>
                <a:spcPct val="100000"/>
              </a:lnSpc>
              <a:spcBef>
                <a:spcPts val="0"/>
              </a:spcBef>
              <a:spcAft>
                <a:spcPts val="600"/>
              </a:spcAft>
              <a:buNone/>
            </a:pPr>
            <a:r>
              <a:rPr lang="en-US" sz="2800" b="0" i="0" dirty="0">
                <a:effectLst/>
                <a:latin typeface="Arial" panose="020B0604020202020204" pitchFamily="34" charset="0"/>
                <a:cs typeface="Arial" panose="020B0604020202020204" pitchFamily="34" charset="0"/>
              </a:rPr>
              <a:t>A person who stands in a position of trust and confidence with a vulnerable individual and knowingly, by deception or intimidation, obtains or uses, or endeavors to obtain or use, the person’s funds, assets, or property with the intent to temporarily or permanently deprive an individual of the use, benefit, or possession of the funds, assets, or property for the benefit of someone other than the individual.</a:t>
            </a:r>
            <a:endParaRPr lang="en-US"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9F61C0F-5C08-F6C7-9A77-F8842866A045}"/>
              </a:ext>
            </a:extLst>
          </p:cNvPr>
          <p:cNvPicPr>
            <a:picLocks noChangeAspect="1"/>
          </p:cNvPicPr>
          <p:nvPr/>
        </p:nvPicPr>
        <p:blipFill rotWithShape="1">
          <a:blip r:embed="rId3"/>
          <a:srcRect t="15154" b="-1924"/>
          <a:stretch/>
        </p:blipFill>
        <p:spPr>
          <a:xfrm rot="10800000">
            <a:off x="0" y="5591174"/>
            <a:ext cx="12192000" cy="1266826"/>
          </a:xfrm>
          <a:prstGeom prst="rect">
            <a:avLst/>
          </a:prstGeom>
        </p:spPr>
      </p:pic>
    </p:spTree>
    <p:extLst>
      <p:ext uri="{BB962C8B-B14F-4D97-AF65-F5344CB8AC3E}">
        <p14:creationId xmlns:p14="http://schemas.microsoft.com/office/powerpoint/2010/main" val="2493757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8B11C7-5AA7-4CAB-C40A-09A2CA56E7F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19" r="1" b="18611"/>
          <a:stretch/>
        </p:blipFill>
        <p:spPr>
          <a:xfrm>
            <a:off x="0" y="2107715"/>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6" name="Title 5">
            <a:extLst>
              <a:ext uri="{FF2B5EF4-FFF2-40B4-BE49-F238E27FC236}">
                <a16:creationId xmlns:a16="http://schemas.microsoft.com/office/drawing/2014/main" id="{5ADA8B48-B743-47E0-22FA-226CA2D38322}"/>
              </a:ext>
            </a:extLst>
          </p:cNvPr>
          <p:cNvSpPr>
            <a:spLocks noGrp="1"/>
          </p:cNvSpPr>
          <p:nvPr>
            <p:ph type="ctrTitle"/>
          </p:nvPr>
        </p:nvSpPr>
        <p:spPr>
          <a:xfrm>
            <a:off x="1182443" y="516428"/>
            <a:ext cx="9419163" cy="1187700"/>
          </a:xfrm>
        </p:spPr>
        <p:txBody>
          <a:bodyPr vert="horz" lIns="91440" tIns="45720" rIns="91440" bIns="45720" rtlCol="0" anchor="ctr">
            <a:normAutofit fontScale="90000"/>
          </a:bodyPr>
          <a:lstStyle/>
          <a:p>
            <a:r>
              <a:rPr lang="en-US" sz="5400" b="1" dirty="0">
                <a:latin typeface="Arial" panose="020B0604020202020204" pitchFamily="34" charset="0"/>
                <a:cs typeface="Arial" panose="020B0604020202020204" pitchFamily="34" charset="0"/>
              </a:rPr>
              <a:t>Signs of Financial Exploitation</a:t>
            </a:r>
            <a:endParaRPr lang="en-US" sz="5000" b="1" kern="1200"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CA9FEB6-6DEE-818A-CD22-5149160C634E}"/>
              </a:ext>
            </a:extLst>
          </p:cNvPr>
          <p:cNvSpPr>
            <a:spLocks noGrp="1"/>
          </p:cNvSpPr>
          <p:nvPr>
            <p:ph type="subTitle" idx="1"/>
          </p:nvPr>
        </p:nvSpPr>
        <p:spPr>
          <a:xfrm>
            <a:off x="6096000" y="1945856"/>
            <a:ext cx="5673196" cy="3472531"/>
          </a:xfrm>
        </p:spPr>
        <p:txBody>
          <a:bodyPr vert="horz" lIns="91440" tIns="45720" rIns="91440" bIns="45720" rtlCol="0" anchor="t">
            <a:noAutofit/>
          </a:bodyPr>
          <a:lstStyle/>
          <a:p>
            <a:pPr marL="457200" indent="-228600" algn="l">
              <a:buFont typeface="Arial" panose="020B0604020202020204" pitchFamily="34" charset="0"/>
              <a:buChar char="•"/>
            </a:pPr>
            <a:r>
              <a:rPr lang="en-US" sz="2800" dirty="0">
                <a:latin typeface="Arial" panose="020B0604020202020204" pitchFamily="34" charset="0"/>
                <a:cs typeface="Arial" panose="020B0604020202020204" pitchFamily="34" charset="0"/>
              </a:rPr>
              <a:t>Sudden decrease or change in bank account balances</a:t>
            </a:r>
          </a:p>
          <a:p>
            <a:pPr marL="457200" indent="-228600" algn="l">
              <a:buFont typeface="Arial" panose="020B0604020202020204" pitchFamily="34" charset="0"/>
              <a:buChar char="•"/>
            </a:pPr>
            <a:r>
              <a:rPr lang="en-US" sz="2800" dirty="0">
                <a:latin typeface="Arial" panose="020B0604020202020204" pitchFamily="34" charset="0"/>
                <a:cs typeface="Arial" panose="020B0604020202020204" pitchFamily="34" charset="0"/>
              </a:rPr>
              <a:t>Sudden problem paying bills or buying food or other necessities</a:t>
            </a:r>
          </a:p>
          <a:p>
            <a:pPr marL="457200" indent="-228600" algn="l">
              <a:buFont typeface="Arial" panose="020B0604020202020204" pitchFamily="34" charset="0"/>
              <a:buChar char="•"/>
            </a:pPr>
            <a:r>
              <a:rPr lang="en-US" sz="2800" dirty="0">
                <a:latin typeface="Arial" panose="020B0604020202020204" pitchFamily="34" charset="0"/>
                <a:cs typeface="Arial" panose="020B0604020202020204" pitchFamily="34" charset="0"/>
              </a:rPr>
              <a:t>Sudden changes in wills or other financial documents </a:t>
            </a:r>
          </a:p>
          <a:p>
            <a:pPr marL="0" indent="0" algn="ctr">
              <a:buNone/>
            </a:pPr>
            <a:endParaRPr lang="en-US"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9F61C0F-5C08-F6C7-9A77-F8842866A045}"/>
              </a:ext>
            </a:extLst>
          </p:cNvPr>
          <p:cNvPicPr>
            <a:picLocks noChangeAspect="1"/>
          </p:cNvPicPr>
          <p:nvPr/>
        </p:nvPicPr>
        <p:blipFill rotWithShape="1">
          <a:blip r:embed="rId5"/>
          <a:srcRect t="15154" b="-1924"/>
          <a:stretch/>
        </p:blipFill>
        <p:spPr>
          <a:xfrm rot="10800000">
            <a:off x="0" y="5591174"/>
            <a:ext cx="12192000" cy="1266826"/>
          </a:xfrm>
          <a:prstGeom prst="rect">
            <a:avLst/>
          </a:prstGeom>
        </p:spPr>
      </p:pic>
    </p:spTree>
    <p:extLst>
      <p:ext uri="{BB962C8B-B14F-4D97-AF65-F5344CB8AC3E}">
        <p14:creationId xmlns:p14="http://schemas.microsoft.com/office/powerpoint/2010/main" val="3525136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003D7B-B1BC-45F6-A59F-243515CFC5BE}"/>
              </a:ext>
            </a:extLst>
          </p:cNvPr>
          <p:cNvSpPr>
            <a:spLocks noGrp="1"/>
          </p:cNvSpPr>
          <p:nvPr>
            <p:ph type="ctrTitle"/>
          </p:nvPr>
        </p:nvSpPr>
        <p:spPr>
          <a:xfrm>
            <a:off x="2300439" y="506345"/>
            <a:ext cx="7469204" cy="1014445"/>
          </a:xfrm>
        </p:spPr>
        <p:txBody>
          <a:bodyPr>
            <a:noAutofit/>
          </a:bodyPr>
          <a:lstStyle/>
          <a:p>
            <a:r>
              <a:rPr lang="en-US" sz="5000" b="1" dirty="0">
                <a:latin typeface="Arial" panose="020B0604020202020204" pitchFamily="34" charset="0"/>
                <a:cs typeface="Arial" panose="020B0604020202020204" pitchFamily="34" charset="0"/>
              </a:rPr>
              <a:t>Human Trafficking</a:t>
            </a:r>
          </a:p>
        </p:txBody>
      </p:sp>
      <p:sp>
        <p:nvSpPr>
          <p:cNvPr id="4" name="Content Placeholder 3">
            <a:extLst>
              <a:ext uri="{FF2B5EF4-FFF2-40B4-BE49-F238E27FC236}">
                <a16:creationId xmlns:a16="http://schemas.microsoft.com/office/drawing/2014/main" id="{4B9C5C50-4FFA-4B44-965C-44C3E0429C8E}"/>
              </a:ext>
            </a:extLst>
          </p:cNvPr>
          <p:cNvSpPr>
            <a:spLocks noGrp="1"/>
          </p:cNvSpPr>
          <p:nvPr>
            <p:ph type="subTitle" idx="1"/>
          </p:nvPr>
        </p:nvSpPr>
        <p:spPr>
          <a:xfrm>
            <a:off x="918400" y="2124708"/>
            <a:ext cx="10382451" cy="2423377"/>
          </a:xfrm>
        </p:spPr>
        <p:txBody>
          <a:bodyPr>
            <a:noAutofit/>
          </a:bodyPr>
          <a:lstStyle/>
          <a:p>
            <a:pPr marL="0" marR="0" lvl="0" indent="0" defTabSz="457200" rtl="0" eaLnBrk="1" fontAlgn="base" latinLnBrk="0" hangingPunct="1">
              <a:lnSpc>
                <a:spcPct val="100000"/>
              </a:lnSpc>
              <a:spcBef>
                <a:spcPts val="0"/>
              </a:spcBef>
              <a:spcAft>
                <a:spcPts val="600"/>
              </a:spcAft>
              <a:buClrTx/>
              <a:buSzTx/>
              <a:buFontTx/>
              <a:buNone/>
              <a:tabLst/>
              <a:defRPr/>
            </a:pP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Transportation, soliciting, recruiting, harboring, providing, enticing, maintaining, or obtaining another person for the purpose of exploitation of that person.   </a:t>
            </a:r>
          </a:p>
          <a:p>
            <a:pPr marL="0" marR="0" lvl="0" indent="0" defTabSz="457200" rtl="0" eaLnBrk="1" fontAlgn="base" latinLnBrk="0" hangingPunct="1">
              <a:spcBef>
                <a:spcPts val="0"/>
              </a:spcBef>
              <a:spcAft>
                <a:spcPts val="600"/>
              </a:spcAft>
              <a:buClrTx/>
              <a:buSzTx/>
              <a:buFontTx/>
              <a:buNone/>
              <a:tabLst/>
              <a:defRPr/>
            </a:pPr>
            <a:endParaRPr lang="en-US" sz="2800" dirty="0">
              <a:latin typeface="Arial" panose="020B0604020202020204" pitchFamily="34" charset="0"/>
              <a:cs typeface="Arial" panose="020B0604020202020204" pitchFamily="34" charset="0"/>
            </a:endParaRPr>
          </a:p>
          <a:p>
            <a:pPr marL="0" marR="0" lvl="0" indent="0" defTabSz="457200" rtl="0" eaLnBrk="1" fontAlgn="base" latinLnBrk="0" hangingPunct="1">
              <a:spcBef>
                <a:spcPts val="0"/>
              </a:spcBef>
              <a:spcAft>
                <a:spcPts val="600"/>
              </a:spcAft>
              <a:buClrTx/>
              <a:buSzTx/>
              <a:buFontTx/>
              <a:buNone/>
              <a:tabLst/>
              <a:defRPr/>
            </a:pP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Florida Statute Chapter 787.06(2)(d)</a:t>
            </a:r>
          </a:p>
        </p:txBody>
      </p:sp>
      <p:sp>
        <p:nvSpPr>
          <p:cNvPr id="5" name="Slide Number Placeholder 4">
            <a:extLst>
              <a:ext uri="{FF2B5EF4-FFF2-40B4-BE49-F238E27FC236}">
                <a16:creationId xmlns:a16="http://schemas.microsoft.com/office/drawing/2014/main" id="{01A98B49-4D6A-4748-8110-7E991A136F34}"/>
              </a:ext>
            </a:extLst>
          </p:cNvPr>
          <p:cNvSpPr>
            <a:spLocks noGrp="1"/>
          </p:cNvSpPr>
          <p:nvPr>
            <p:ph type="sldNum" sz="quarter" idx="12"/>
          </p:nvPr>
        </p:nvSpPr>
        <p:spPr/>
        <p:txBody>
          <a:bodyPr>
            <a:normAutofit/>
          </a:bodyPr>
          <a:lstStyle/>
          <a:p>
            <a:pPr>
              <a:spcAft>
                <a:spcPts val="600"/>
              </a:spcAft>
            </a:pPr>
            <a:fld id="{B03C26E2-E557-4859-B8F1-F01B8D819792}" type="slidenum">
              <a:rPr lang="en-US" sz="1000">
                <a:solidFill>
                  <a:schemeClr val="tx1">
                    <a:lumMod val="50000"/>
                    <a:lumOff val="50000"/>
                  </a:schemeClr>
                </a:solidFill>
              </a:rPr>
              <a:pPr>
                <a:spcAft>
                  <a:spcPts val="600"/>
                </a:spcAft>
              </a:pPr>
              <a:t>14</a:t>
            </a:fld>
            <a:endParaRPr lang="en-US" sz="1000">
              <a:solidFill>
                <a:schemeClr val="tx1">
                  <a:lumMod val="50000"/>
                  <a:lumOff val="50000"/>
                </a:schemeClr>
              </a:solidFill>
            </a:endParaRPr>
          </a:p>
        </p:txBody>
      </p:sp>
      <p:pic>
        <p:nvPicPr>
          <p:cNvPr id="2" name="Picture 1" descr="Text&#10;&#10;Description automatically generated">
            <a:extLst>
              <a:ext uri="{FF2B5EF4-FFF2-40B4-BE49-F238E27FC236}">
                <a16:creationId xmlns:a16="http://schemas.microsoft.com/office/drawing/2014/main" id="{E7956B44-F553-BA2D-666A-1608286D955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76928" y="4407742"/>
            <a:ext cx="3868486" cy="1943914"/>
          </a:xfrm>
          <a:prstGeom prst="rect">
            <a:avLst/>
          </a:prstGeom>
        </p:spPr>
      </p:pic>
      <p:pic>
        <p:nvPicPr>
          <p:cNvPr id="14" name="Picture 13">
            <a:extLst>
              <a:ext uri="{FF2B5EF4-FFF2-40B4-BE49-F238E27FC236}">
                <a16:creationId xmlns:a16="http://schemas.microsoft.com/office/drawing/2014/main" id="{6008F803-651B-B7F8-D983-19BBDDEE0D08}"/>
              </a:ext>
            </a:extLst>
          </p:cNvPr>
          <p:cNvPicPr>
            <a:picLocks noChangeAspect="1"/>
          </p:cNvPicPr>
          <p:nvPr/>
        </p:nvPicPr>
        <p:blipFill rotWithShape="1">
          <a:blip r:embed="rId5"/>
          <a:srcRect t="53007" b="-28651"/>
          <a:stretch/>
        </p:blipFill>
        <p:spPr>
          <a:xfrm rot="10800000">
            <a:off x="0" y="4859518"/>
            <a:ext cx="12192000" cy="1998482"/>
          </a:xfrm>
          <a:prstGeom prst="rect">
            <a:avLst/>
          </a:prstGeom>
        </p:spPr>
      </p:pic>
    </p:spTree>
    <p:extLst>
      <p:ext uri="{BB962C8B-B14F-4D97-AF65-F5344CB8AC3E}">
        <p14:creationId xmlns:p14="http://schemas.microsoft.com/office/powerpoint/2010/main" val="1605341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3" name="Rectangle 1844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1">
            <a:extLst>
              <a:ext uri="{FF2B5EF4-FFF2-40B4-BE49-F238E27FC236}">
                <a16:creationId xmlns:a16="http://schemas.microsoft.com/office/drawing/2014/main" id="{D147BE9A-4329-BA3A-E024-1716023B7C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689"/>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Rectangle 1844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8" name="TextBox 6">
            <a:extLst>
              <a:ext uri="{FF2B5EF4-FFF2-40B4-BE49-F238E27FC236}">
                <a16:creationId xmlns:a16="http://schemas.microsoft.com/office/drawing/2014/main" id="{DD19ED59-D26D-A389-0F9C-D5FE2603C4C0}"/>
              </a:ext>
            </a:extLst>
          </p:cNvPr>
          <p:cNvSpPr txBox="1">
            <a:spLocks noChangeArrowheads="1"/>
          </p:cNvSpPr>
          <p:nvPr/>
        </p:nvSpPr>
        <p:spPr bwMode="auto">
          <a:xfrm>
            <a:off x="583629" y="458943"/>
            <a:ext cx="4331329" cy="15863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spcAft>
                <a:spcPts val="600"/>
              </a:spcAft>
              <a:buNone/>
            </a:pPr>
            <a:r>
              <a:rPr lang="en-US" altLang="en-US" sz="4000" b="1" dirty="0">
                <a:latin typeface="Arial" panose="020B0604020202020204" pitchFamily="34" charset="0"/>
                <a:ea typeface="+mj-ea"/>
                <a:cs typeface="Arial" panose="020B0604020202020204" pitchFamily="34" charset="0"/>
              </a:rPr>
              <a:t>Types of Human Trafficking </a:t>
            </a:r>
          </a:p>
        </p:txBody>
      </p:sp>
      <p:sp>
        <p:nvSpPr>
          <p:cNvPr id="18437" name="TextBox 7">
            <a:extLst>
              <a:ext uri="{FF2B5EF4-FFF2-40B4-BE49-F238E27FC236}">
                <a16:creationId xmlns:a16="http://schemas.microsoft.com/office/drawing/2014/main" id="{D2CEDE8A-EA90-0522-6532-62BB4E402F9F}"/>
              </a:ext>
            </a:extLst>
          </p:cNvPr>
          <p:cNvSpPr txBox="1">
            <a:spLocks noChangeArrowheads="1"/>
          </p:cNvSpPr>
          <p:nvPr/>
        </p:nvSpPr>
        <p:spPr bwMode="auto">
          <a:xfrm>
            <a:off x="583629" y="1942409"/>
            <a:ext cx="4657338" cy="36254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92500"/>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indent="-228600">
              <a:lnSpc>
                <a:spcPct val="110000"/>
              </a:lnSpc>
              <a:spcAft>
                <a:spcPts val="600"/>
              </a:spcAft>
              <a:buFont typeface="Arial" panose="020B0604020202020204" pitchFamily="34" charset="0"/>
              <a:buChar char="•"/>
            </a:pPr>
            <a:r>
              <a:rPr lang="en-US" altLang="en-US" sz="2200" b="1" dirty="0">
                <a:latin typeface="Arial" panose="020B0604020202020204" pitchFamily="34" charset="0"/>
                <a:cs typeface="Arial" panose="020B0604020202020204" pitchFamily="34" charset="0"/>
              </a:rPr>
              <a:t>LABOR: </a:t>
            </a:r>
            <a:r>
              <a:rPr lang="en-US" altLang="en-US" sz="2200" dirty="0">
                <a:latin typeface="Arial" panose="020B0604020202020204" pitchFamily="34" charset="0"/>
                <a:cs typeface="Arial" panose="020B0604020202020204" pitchFamily="34" charset="0"/>
              </a:rPr>
              <a:t>Agriculture, Begging, Tourism, Nail Salon, Factory Labor</a:t>
            </a:r>
          </a:p>
          <a:p>
            <a:pPr>
              <a:lnSpc>
                <a:spcPct val="110000"/>
              </a:lnSpc>
              <a:spcAft>
                <a:spcPts val="600"/>
              </a:spcAft>
            </a:pPr>
            <a:endParaRPr lang="en-US" altLang="en-US" sz="2200" dirty="0">
              <a:latin typeface="Arial" panose="020B0604020202020204" pitchFamily="34" charset="0"/>
              <a:cs typeface="Arial" panose="020B0604020202020204" pitchFamily="34" charset="0"/>
            </a:endParaRPr>
          </a:p>
          <a:p>
            <a:pPr indent="-228600">
              <a:lnSpc>
                <a:spcPct val="110000"/>
              </a:lnSpc>
              <a:spcAft>
                <a:spcPts val="600"/>
              </a:spcAft>
              <a:buFont typeface="Arial" panose="020B0604020202020204" pitchFamily="34" charset="0"/>
              <a:buChar char="•"/>
            </a:pPr>
            <a:r>
              <a:rPr lang="en-US" altLang="en-US" sz="2200" b="1" dirty="0">
                <a:latin typeface="Arial" panose="020B0604020202020204" pitchFamily="34" charset="0"/>
                <a:cs typeface="Arial" panose="020B0604020202020204" pitchFamily="34" charset="0"/>
              </a:rPr>
              <a:t>SEX:</a:t>
            </a:r>
            <a:r>
              <a:rPr lang="en-US" altLang="en-US" sz="2200" dirty="0">
                <a:latin typeface="Arial" panose="020B0604020202020204" pitchFamily="34" charset="0"/>
                <a:cs typeface="Arial" panose="020B0604020202020204" pitchFamily="34" charset="0"/>
              </a:rPr>
              <a:t> Prostitution, Brothels, Clubs, Massage Parlors, Escort Services </a:t>
            </a:r>
          </a:p>
          <a:p>
            <a:pPr indent="-228600">
              <a:lnSpc>
                <a:spcPct val="110000"/>
              </a:lnSpc>
              <a:spcAft>
                <a:spcPts val="600"/>
              </a:spcAft>
              <a:buFont typeface="Arial" panose="020B0604020202020204" pitchFamily="34" charset="0"/>
              <a:buChar char="•"/>
            </a:pPr>
            <a:endParaRPr lang="en-US" altLang="en-US" sz="2200" dirty="0">
              <a:latin typeface="Arial" panose="020B0604020202020204" pitchFamily="34" charset="0"/>
              <a:cs typeface="Arial" panose="020B0604020202020204" pitchFamily="34" charset="0"/>
            </a:endParaRPr>
          </a:p>
          <a:p>
            <a:pPr indent="-228600">
              <a:lnSpc>
                <a:spcPct val="110000"/>
              </a:lnSpc>
              <a:spcAft>
                <a:spcPts val="600"/>
              </a:spcAft>
              <a:buFont typeface="Arial" panose="020B0604020202020204" pitchFamily="34" charset="0"/>
              <a:buChar char="•"/>
            </a:pPr>
            <a:r>
              <a:rPr lang="en-US" altLang="en-US" sz="2200" b="1" dirty="0">
                <a:latin typeface="Arial" panose="020B0604020202020204" pitchFamily="34" charset="0"/>
                <a:cs typeface="Arial" panose="020B0604020202020204" pitchFamily="34" charset="0"/>
              </a:rPr>
              <a:t>DOMESTIC SERVITUDE: </a:t>
            </a:r>
            <a:r>
              <a:rPr lang="en-US" altLang="en-US" sz="2200" dirty="0">
                <a:latin typeface="Arial" panose="020B0604020202020204" pitchFamily="34" charset="0"/>
                <a:cs typeface="Arial" panose="020B0604020202020204" pitchFamily="34" charset="0"/>
              </a:rPr>
              <a:t>Nanny, Live-in Maid, Cook, Landscaper, Butler</a:t>
            </a:r>
          </a:p>
        </p:txBody>
      </p:sp>
      <p:sp>
        <p:nvSpPr>
          <p:cNvPr id="18436" name="Slide Number Placeholder 4">
            <a:extLst>
              <a:ext uri="{FF2B5EF4-FFF2-40B4-BE49-F238E27FC236}">
                <a16:creationId xmlns:a16="http://schemas.microsoft.com/office/drawing/2014/main" id="{53ADC016-39BE-F91E-B44E-4D2FD92BF6BF}"/>
              </a:ext>
            </a:extLst>
          </p:cNvPr>
          <p:cNvSpPr>
            <a:spLocks noGrp="1" noChangeArrowheads="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0"/>
              </a:spcBef>
              <a:spcAft>
                <a:spcPts val="600"/>
              </a:spcAft>
              <a:buNone/>
              <a:defRPr/>
            </a:pPr>
            <a:fld id="{7544CA9E-4394-4F08-9C29-8EB652A9B73E}" type="slidenum">
              <a:rPr lang="en-US" altLang="en-US" sz="1200">
                <a:solidFill>
                  <a:srgbClr val="FFFFFF"/>
                </a:solidFill>
                <a:latin typeface="Calibri" panose="020F0502020204030204"/>
              </a:rPr>
              <a:pPr>
                <a:lnSpc>
                  <a:spcPct val="100000"/>
                </a:lnSpc>
                <a:spcBef>
                  <a:spcPts val="0"/>
                </a:spcBef>
                <a:spcAft>
                  <a:spcPts val="600"/>
                </a:spcAft>
                <a:buNone/>
                <a:defRPr/>
              </a:pPr>
              <a:t>15</a:t>
            </a:fld>
            <a:endParaRPr lang="en-US" altLang="en-US" sz="1200">
              <a:solidFill>
                <a:srgbClr val="FFFFFF"/>
              </a:solidFill>
              <a:latin typeface="Calibri" panose="020F0502020204030204"/>
            </a:endParaRPr>
          </a:p>
        </p:txBody>
      </p:sp>
      <p:pic>
        <p:nvPicPr>
          <p:cNvPr id="18435" name="Picture 5">
            <a:extLst>
              <a:ext uri="{FF2B5EF4-FFF2-40B4-BE49-F238E27FC236}">
                <a16:creationId xmlns:a16="http://schemas.microsoft.com/office/drawing/2014/main" id="{57B1739B-07FB-2F92-7ECE-5BC8310A89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924" b="15154"/>
          <a:stretch>
            <a:fillRect/>
          </a:stretch>
        </p:blipFill>
        <p:spPr bwMode="auto">
          <a:xfrm>
            <a:off x="0" y="5676900"/>
            <a:ext cx="121920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a:extLst>
              <a:ext uri="{FF2B5EF4-FFF2-40B4-BE49-F238E27FC236}">
                <a16:creationId xmlns:a16="http://schemas.microsoft.com/office/drawing/2014/main" id="{F14FC644-1788-B6A9-0F6E-3D43AB2434C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43C0AED-1270-4A22-8FD7-909876BCEA05}" type="slidenum">
              <a:rPr lang="en-US" altLang="en-US" sz="1200" smtClean="0"/>
              <a:pPr fontAlgn="base">
                <a:lnSpc>
                  <a:spcPct val="100000"/>
                </a:lnSpc>
                <a:spcBef>
                  <a:spcPct val="0"/>
                </a:spcBef>
                <a:spcAft>
                  <a:spcPct val="0"/>
                </a:spcAft>
                <a:buFontTx/>
                <a:buNone/>
              </a:pPr>
              <a:t>16</a:t>
            </a:fld>
            <a:endParaRPr lang="en-US" altLang="en-US" sz="1200"/>
          </a:p>
        </p:txBody>
      </p:sp>
      <p:pic>
        <p:nvPicPr>
          <p:cNvPr id="30723" name="Picture 8">
            <a:extLst>
              <a:ext uri="{FF2B5EF4-FFF2-40B4-BE49-F238E27FC236}">
                <a16:creationId xmlns:a16="http://schemas.microsoft.com/office/drawing/2014/main" id="{DE385A62-3A8D-BEC2-56D9-736AA5D79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24" b="15154"/>
          <a:stretch>
            <a:fillRect/>
          </a:stretch>
        </p:blipFill>
        <p:spPr bwMode="auto">
          <a:xfrm>
            <a:off x="0" y="5826125"/>
            <a:ext cx="121920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9">
            <a:extLst>
              <a:ext uri="{FF2B5EF4-FFF2-40B4-BE49-F238E27FC236}">
                <a16:creationId xmlns:a16="http://schemas.microsoft.com/office/drawing/2014/main" id="{73461724-AD24-EC8C-2E6D-CC56ECEC201F}"/>
              </a:ext>
            </a:extLst>
          </p:cNvPr>
          <p:cNvSpPr txBox="1">
            <a:spLocks noChangeArrowheads="1"/>
          </p:cNvSpPr>
          <p:nvPr/>
        </p:nvSpPr>
        <p:spPr bwMode="auto">
          <a:xfrm>
            <a:off x="780586" y="1487488"/>
            <a:ext cx="108612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dirty="0">
                <a:latin typeface="Arial" panose="020B0604020202020204" pitchFamily="34" charset="0"/>
                <a:cs typeface="Arial" panose="020B0604020202020204" pitchFamily="34" charset="0"/>
              </a:rPr>
              <a:t>Some individuals with developmental disabilities are more likely to be victimized because of the perception of a social stigma, inability to assess danger until it is at crisis level, and lack of education. A few examples are:</a:t>
            </a:r>
          </a:p>
        </p:txBody>
      </p:sp>
      <p:sp>
        <p:nvSpPr>
          <p:cNvPr id="30725" name="TextBox 2">
            <a:extLst>
              <a:ext uri="{FF2B5EF4-FFF2-40B4-BE49-F238E27FC236}">
                <a16:creationId xmlns:a16="http://schemas.microsoft.com/office/drawing/2014/main" id="{C45CF90E-133E-A1C0-5996-1C60BC74FF3C}"/>
              </a:ext>
            </a:extLst>
          </p:cNvPr>
          <p:cNvSpPr txBox="1">
            <a:spLocks noChangeArrowheads="1"/>
          </p:cNvSpPr>
          <p:nvPr/>
        </p:nvSpPr>
        <p:spPr bwMode="auto">
          <a:xfrm>
            <a:off x="2426006" y="378389"/>
            <a:ext cx="757663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5000" b="1" dirty="0">
                <a:latin typeface="Arial" panose="020B0604020202020204" pitchFamily="34" charset="0"/>
                <a:cs typeface="Arial" panose="020B0604020202020204" pitchFamily="34" charset="0"/>
              </a:rPr>
              <a:t>         Risk Factors</a:t>
            </a:r>
            <a:endParaRPr lang="en-US" altLang="en-US" sz="5000" dirty="0">
              <a:latin typeface="Arial" panose="020B0604020202020204" pitchFamily="34" charset="0"/>
              <a:cs typeface="Arial" panose="020B0604020202020204" pitchFamily="34" charset="0"/>
            </a:endParaRPr>
          </a:p>
        </p:txBody>
      </p:sp>
      <p:sp>
        <p:nvSpPr>
          <p:cNvPr id="30726" name="TextBox 3">
            <a:extLst>
              <a:ext uri="{FF2B5EF4-FFF2-40B4-BE49-F238E27FC236}">
                <a16:creationId xmlns:a16="http://schemas.microsoft.com/office/drawing/2014/main" id="{74EE4898-1C16-4049-F8ED-81BDCAD4425B}"/>
              </a:ext>
            </a:extLst>
          </p:cNvPr>
          <p:cNvSpPr txBox="1">
            <a:spLocks noChangeArrowheads="1"/>
          </p:cNvSpPr>
          <p:nvPr/>
        </p:nvSpPr>
        <p:spPr bwMode="auto">
          <a:xfrm>
            <a:off x="854556" y="3019604"/>
            <a:ext cx="45720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Unable to report the crime</a:t>
            </a:r>
          </a:p>
          <a:p>
            <a:pPr>
              <a:spcAft>
                <a:spcPts val="600"/>
              </a:spcAft>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Not considered credible reporters</a:t>
            </a:r>
          </a:p>
          <a:p>
            <a:pPr>
              <a:spcAft>
                <a:spcPts val="600"/>
              </a:spcAft>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May be socially isolated</a:t>
            </a:r>
          </a:p>
          <a:p>
            <a:pPr>
              <a:spcAft>
                <a:spcPts val="600"/>
              </a:spcAft>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Lack of economic independence</a:t>
            </a:r>
          </a:p>
        </p:txBody>
      </p:sp>
      <p:sp>
        <p:nvSpPr>
          <p:cNvPr id="30727" name="TextBox 4">
            <a:extLst>
              <a:ext uri="{FF2B5EF4-FFF2-40B4-BE49-F238E27FC236}">
                <a16:creationId xmlns:a16="http://schemas.microsoft.com/office/drawing/2014/main" id="{99EDA60D-2CB9-9FB6-CC5C-BAD30A0B31FE}"/>
              </a:ext>
            </a:extLst>
          </p:cNvPr>
          <p:cNvSpPr txBox="1">
            <a:spLocks noChangeArrowheads="1"/>
          </p:cNvSpPr>
          <p:nvPr/>
        </p:nvSpPr>
        <p:spPr bwMode="auto">
          <a:xfrm>
            <a:off x="5805487" y="2993247"/>
            <a:ext cx="5610225"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Dependence on others for long-term care</a:t>
            </a:r>
          </a:p>
          <a:p>
            <a:pPr>
              <a:spcAft>
                <a:spcPts val="600"/>
              </a:spcAft>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Unable to differentiate between appropriate and inappropriate touching</a:t>
            </a:r>
          </a:p>
          <a:p>
            <a:pPr>
              <a:spcAft>
                <a:spcPts val="600"/>
              </a:spcAft>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Lack of participation in abuse awareness and personal safety programs</a:t>
            </a:r>
          </a:p>
          <a:p>
            <a:pPr>
              <a:buFont typeface="Arial" panose="020B0604020202020204" pitchFamily="34" charset="0"/>
              <a:buChar char="•"/>
            </a:pPr>
            <a:endParaRPr lang="en-US" altLang="en-US" sz="2200" dirty="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F15923-B6FF-C854-4B8D-0DB56A10BFBC}"/>
              </a:ext>
            </a:extLst>
          </p:cNvPr>
          <p:cNvSpPr>
            <a:spLocks noGrp="1"/>
          </p:cNvSpPr>
          <p:nvPr>
            <p:ph type="title"/>
          </p:nvPr>
        </p:nvSpPr>
        <p:spPr>
          <a:xfrm>
            <a:off x="638175" y="231775"/>
            <a:ext cx="10515600" cy="1325563"/>
          </a:xfrm>
        </p:spPr>
        <p:txBody>
          <a:bodyPr vert="horz" lIns="91440" tIns="45720" rIns="91440" bIns="45720" rtlCol="0" anchor="ctr">
            <a:normAutofit/>
          </a:bodyPr>
          <a:lstStyle/>
          <a:p>
            <a:pPr algn="ctr"/>
            <a:r>
              <a:rPr lang="en-US" sz="5000" b="1" dirty="0">
                <a:latin typeface="Arial" panose="020B0604020202020204" pitchFamily="34" charset="0"/>
                <a:cs typeface="Arial" panose="020B0604020202020204" pitchFamily="34" charset="0"/>
              </a:rPr>
              <a:t>Caregiver Risk Factors</a:t>
            </a:r>
          </a:p>
        </p:txBody>
      </p:sp>
      <p:sp>
        <p:nvSpPr>
          <p:cNvPr id="4" name="Slide Number Placeholder 3">
            <a:extLst>
              <a:ext uri="{FF2B5EF4-FFF2-40B4-BE49-F238E27FC236}">
                <a16:creationId xmlns:a16="http://schemas.microsoft.com/office/drawing/2014/main" id="{060C8EA4-8C77-4778-B00C-0A7FEEDF9FA3}"/>
              </a:ext>
            </a:extLst>
          </p:cNvPr>
          <p:cNvSpPr>
            <a:spLocks noGrp="1"/>
          </p:cNvSpPr>
          <p:nvPr>
            <p:ph type="sldNum" sz="quarter" idx="12"/>
          </p:nvPr>
        </p:nvSpPr>
        <p:spPr>
          <a:prstGeom prst="ellipse">
            <a:avLst/>
          </a:prstGeom>
        </p:spPr>
        <p:txBody>
          <a:bodyPr vert="horz" lIns="91440" tIns="45720" rIns="91440" bIns="45720" rtlCol="0" anchor="ctr">
            <a:normAutofit/>
          </a:bodyPr>
          <a:lstStyle/>
          <a:p>
            <a:pPr>
              <a:lnSpc>
                <a:spcPct val="90000"/>
              </a:lnSpc>
              <a:spcAft>
                <a:spcPts val="600"/>
              </a:spcAft>
              <a:defRPr/>
            </a:pPr>
            <a:fld id="{B03C26E2-E557-4859-B8F1-F01B8D819792}" type="slidenum">
              <a:rPr lang="en-US" smtClean="0">
                <a:solidFill>
                  <a:srgbClr val="FFFFFF"/>
                </a:solidFill>
                <a:latin typeface="Calibri" panose="020F0502020204030204"/>
              </a:rPr>
              <a:pPr>
                <a:lnSpc>
                  <a:spcPct val="90000"/>
                </a:lnSpc>
                <a:spcAft>
                  <a:spcPts val="600"/>
                </a:spcAft>
                <a:defRPr/>
              </a:pPr>
              <a:t>17</a:t>
            </a:fld>
            <a:endParaRPr lang="en-US">
              <a:solidFill>
                <a:srgbClr val="FFFFFF"/>
              </a:solidFill>
              <a:latin typeface="Calibri" panose="020F0502020204030204"/>
            </a:endParaRPr>
          </a:p>
        </p:txBody>
      </p:sp>
      <p:sp>
        <p:nvSpPr>
          <p:cNvPr id="2" name="Content Placeholder 1">
            <a:extLst>
              <a:ext uri="{FF2B5EF4-FFF2-40B4-BE49-F238E27FC236}">
                <a16:creationId xmlns:a16="http://schemas.microsoft.com/office/drawing/2014/main" id="{6F374B03-6926-F47A-83AA-29FA616CCAF4}"/>
              </a:ext>
            </a:extLst>
          </p:cNvPr>
          <p:cNvSpPr>
            <a:spLocks noGrp="1"/>
          </p:cNvSpPr>
          <p:nvPr>
            <p:ph sz="half" idx="4294967295"/>
          </p:nvPr>
        </p:nvSpPr>
        <p:spPr>
          <a:xfrm>
            <a:off x="471638" y="1642511"/>
            <a:ext cx="6513513" cy="3843337"/>
          </a:xfrm>
        </p:spPr>
        <p:txBody>
          <a:bodyPr vert="horz" lIns="91440" tIns="45720" rIns="91440" bIns="45720" rtlCol="0">
            <a:normAutofit fontScale="92500"/>
          </a:bodyPr>
          <a:lstStyle/>
          <a:p>
            <a:pPr>
              <a:lnSpc>
                <a:spcPct val="110000"/>
              </a:lnSpc>
              <a:spcBef>
                <a:spcPts val="0"/>
              </a:spcBef>
              <a:spcAft>
                <a:spcPts val="600"/>
              </a:spcAft>
            </a:pPr>
            <a:r>
              <a:rPr lang="en-US" sz="3600" i="0" u="none" strike="noStrike" baseline="0" dirty="0">
                <a:latin typeface="Arial" panose="020B0604020202020204" pitchFamily="34" charset="0"/>
                <a:cs typeface="Arial" panose="020B0604020202020204" pitchFamily="34" charset="0"/>
              </a:rPr>
              <a:t>Caregiver stress and burnout can be a risk factor for abuse</a:t>
            </a:r>
          </a:p>
          <a:p>
            <a:pPr marL="0" indent="0">
              <a:lnSpc>
                <a:spcPct val="110000"/>
              </a:lnSpc>
              <a:spcBef>
                <a:spcPts val="0"/>
              </a:spcBef>
              <a:spcAft>
                <a:spcPts val="600"/>
              </a:spcAft>
              <a:buNone/>
            </a:pPr>
            <a:endParaRPr lang="en-US" sz="1400" i="0" u="none" strike="noStrike" baseline="0" dirty="0">
              <a:latin typeface="Arial" panose="020B0604020202020204" pitchFamily="34" charset="0"/>
              <a:cs typeface="Arial" panose="020B0604020202020204" pitchFamily="34" charset="0"/>
            </a:endParaRPr>
          </a:p>
          <a:p>
            <a:pPr>
              <a:lnSpc>
                <a:spcPct val="110000"/>
              </a:lnSpc>
              <a:spcBef>
                <a:spcPts val="0"/>
              </a:spcBef>
              <a:spcAft>
                <a:spcPts val="600"/>
              </a:spcAft>
            </a:pPr>
            <a:r>
              <a:rPr lang="en-US" sz="3600" dirty="0">
                <a:latin typeface="Arial" panose="020B0604020202020204" pitchFamily="34" charset="0"/>
                <a:cs typeface="Arial" panose="020B0604020202020204" pitchFamily="34" charset="0"/>
              </a:rPr>
              <a:t>Caregiver may be experiencing their own personal trauma</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Source: Relias LLC, 2023</a:t>
            </a:r>
          </a:p>
        </p:txBody>
      </p:sp>
      <p:pic>
        <p:nvPicPr>
          <p:cNvPr id="9" name="Content Placeholder 8" descr="A person sitting with his hands on his face&#10;&#10;Description automatically generated with low confidence">
            <a:extLst>
              <a:ext uri="{FF2B5EF4-FFF2-40B4-BE49-F238E27FC236}">
                <a16:creationId xmlns:a16="http://schemas.microsoft.com/office/drawing/2014/main" id="{BDC955DE-3351-C7A2-5922-CD39CBC4DDFC}"/>
              </a:ext>
            </a:extLst>
          </p:cNvPr>
          <p:cNvPicPr>
            <a:picLocks noGrp="1" noChangeAspect="1"/>
          </p:cNvPicPr>
          <p:nvPr>
            <p:ph sz="half" idx="4294967295"/>
          </p:nvPr>
        </p:nvPicPr>
        <p:blipFill rotWithShape="1">
          <a:blip r:embed="rId3"/>
          <a:srcRect b="24954"/>
          <a:stretch/>
        </p:blipFill>
        <p:spPr>
          <a:xfrm>
            <a:off x="7806814" y="1869497"/>
            <a:ext cx="3276539" cy="37692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4">
            <a:extLst>
              <a:ext uri="{FF2B5EF4-FFF2-40B4-BE49-F238E27FC236}">
                <a16:creationId xmlns:a16="http://schemas.microsoft.com/office/drawing/2014/main" id="{0F101D5D-5D0E-D932-3231-4F81F9EDB4B5}"/>
              </a:ext>
            </a:extLst>
          </p:cNvPr>
          <p:cNvSpPr txBox="1">
            <a:spLocks/>
          </p:cNvSpPr>
          <p:nvPr/>
        </p:nvSpPr>
        <p:spPr>
          <a:xfrm>
            <a:off x="-306834" y="2471568"/>
            <a:ext cx="9283781" cy="1405965"/>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ts val="600"/>
              </a:spcAft>
              <a:buNone/>
            </a:pPr>
            <a:endParaRPr lang="en-US" sz="7200" dirty="0">
              <a:solidFill>
                <a:srgbClr val="FF0000"/>
              </a:solidFill>
              <a:latin typeface="+mj-lt"/>
              <a:ea typeface="+mj-ea"/>
              <a:cs typeface="+mj-cs"/>
            </a:endParaRPr>
          </a:p>
        </p:txBody>
      </p:sp>
      <p:pic>
        <p:nvPicPr>
          <p:cNvPr id="7" name="Picture 6">
            <a:extLst>
              <a:ext uri="{FF2B5EF4-FFF2-40B4-BE49-F238E27FC236}">
                <a16:creationId xmlns:a16="http://schemas.microsoft.com/office/drawing/2014/main" id="{B951F2EE-86E3-F160-1864-3C62952DEEF8}"/>
              </a:ext>
            </a:extLst>
          </p:cNvPr>
          <p:cNvPicPr>
            <a:picLocks noChangeAspect="1"/>
          </p:cNvPicPr>
          <p:nvPr/>
        </p:nvPicPr>
        <p:blipFill rotWithShape="1">
          <a:blip r:embed="rId4"/>
          <a:srcRect t="15154" b="-1924"/>
          <a:stretch/>
        </p:blipFill>
        <p:spPr>
          <a:xfrm rot="10800000">
            <a:off x="0" y="5591174"/>
            <a:ext cx="12192000" cy="1266826"/>
          </a:xfrm>
          <a:prstGeom prst="rect">
            <a:avLst/>
          </a:prstGeom>
        </p:spPr>
      </p:pic>
    </p:spTree>
    <p:extLst>
      <p:ext uri="{BB962C8B-B14F-4D97-AF65-F5344CB8AC3E}">
        <p14:creationId xmlns:p14="http://schemas.microsoft.com/office/powerpoint/2010/main" val="3818097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37D2126-B999-ABD9-0698-1723C1A59BC3}"/>
              </a:ext>
            </a:extLst>
          </p:cNvPr>
          <p:cNvSpPr txBox="1"/>
          <p:nvPr/>
        </p:nvSpPr>
        <p:spPr>
          <a:xfrm>
            <a:off x="554070" y="1532011"/>
            <a:ext cx="8123126" cy="3798497"/>
          </a:xfrm>
          <a:prstGeom prst="rect">
            <a:avLst/>
          </a:prstGeom>
        </p:spPr>
        <p:txBody>
          <a:bodyPr vert="horz" lIns="91440" tIns="45720" rIns="91440" bIns="45720" rtlCol="0">
            <a:noAutofit/>
          </a:bodyPr>
          <a:lstStyle/>
          <a:p>
            <a:pPr marL="342900" indent="-342900">
              <a:spcAft>
                <a:spcPts val="600"/>
              </a:spcAft>
              <a:buFont typeface="Arial" panose="020B0604020202020204" pitchFamily="34" charset="0"/>
              <a:buChar char="•"/>
            </a:pPr>
            <a:r>
              <a:rPr lang="en-US" sz="2600" dirty="0">
                <a:latin typeface="Arial" panose="020B0604020202020204" pitchFamily="34" charset="0"/>
                <a:cs typeface="Arial" panose="020B0604020202020204" pitchFamily="34" charset="0"/>
              </a:rPr>
              <a:t>Refusing to follow directions or complete necessary personal tasks for dependent person</a:t>
            </a:r>
          </a:p>
          <a:p>
            <a:pPr marL="342900" indent="-342900">
              <a:spcAft>
                <a:spcPts val="600"/>
              </a:spcAft>
              <a:buFont typeface="Arial" panose="020B0604020202020204" pitchFamily="34" charset="0"/>
              <a:buChar char="•"/>
            </a:pPr>
            <a:r>
              <a:rPr lang="en-US" sz="2600" dirty="0">
                <a:latin typeface="Arial" panose="020B0604020202020204" pitchFamily="34" charset="0"/>
                <a:cs typeface="Arial" panose="020B0604020202020204" pitchFamily="34" charset="0"/>
              </a:rPr>
              <a:t>Using vehicle, money, or other resources without consent</a:t>
            </a:r>
          </a:p>
          <a:p>
            <a:pPr marL="342900" indent="-342900">
              <a:spcAft>
                <a:spcPts val="600"/>
              </a:spcAft>
              <a:buFont typeface="Arial" panose="020B0604020202020204" pitchFamily="34" charset="0"/>
              <a:buChar char="•"/>
            </a:pPr>
            <a:r>
              <a:rPr lang="en-US" sz="2600" dirty="0">
                <a:latin typeface="Arial" panose="020B0604020202020204" pitchFamily="34" charset="0"/>
                <a:cs typeface="Arial" panose="020B0604020202020204" pitchFamily="34" charset="0"/>
              </a:rPr>
              <a:t>Using threats or menacing looks/body language as a form of intimidation</a:t>
            </a:r>
          </a:p>
          <a:p>
            <a:pPr marL="342900" indent="-342900">
              <a:spcAft>
                <a:spcPts val="600"/>
              </a:spcAft>
              <a:buFont typeface="Arial" panose="020B0604020202020204" pitchFamily="34" charset="0"/>
              <a:buChar char="•"/>
            </a:pPr>
            <a:r>
              <a:rPr lang="en-US" sz="2600" dirty="0">
                <a:latin typeface="Arial" panose="020B0604020202020204" pitchFamily="34" charset="0"/>
                <a:cs typeface="Arial" panose="020B0604020202020204" pitchFamily="34" charset="0"/>
              </a:rPr>
              <a:t>Speaking for the person with developmental disabilities for attention</a:t>
            </a:r>
            <a:br>
              <a:rPr lang="en-US" sz="2600" dirty="0">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ACB603B-7329-D399-E922-7048566EBDA4}"/>
              </a:ext>
            </a:extLst>
          </p:cNvPr>
          <p:cNvSpPr txBox="1"/>
          <p:nvPr/>
        </p:nvSpPr>
        <p:spPr>
          <a:xfrm>
            <a:off x="1174194" y="400790"/>
            <a:ext cx="10444900" cy="784830"/>
          </a:xfrm>
          <a:prstGeom prst="rect">
            <a:avLst/>
          </a:prstGeom>
          <a:noFill/>
        </p:spPr>
        <p:txBody>
          <a:bodyPr wrap="square" rtlCol="0">
            <a:spAutoFit/>
          </a:bodyPr>
          <a:lstStyle/>
          <a:p>
            <a:pPr algn="ctr">
              <a:lnSpc>
                <a:spcPct val="90000"/>
              </a:lnSpc>
              <a:spcAft>
                <a:spcPts val="600"/>
              </a:spcAft>
            </a:pPr>
            <a:r>
              <a:rPr lang="en-US" sz="5000" b="1" dirty="0">
                <a:latin typeface="Arial" panose="020B0604020202020204" pitchFamily="34" charset="0"/>
                <a:cs typeface="Arial" panose="020B0604020202020204" pitchFamily="34" charset="0"/>
              </a:rPr>
              <a:t>Potential Indicators</a:t>
            </a:r>
          </a:p>
        </p:txBody>
      </p:sp>
      <p:pic>
        <p:nvPicPr>
          <p:cNvPr id="3" name="Picture 2" descr="Two people standing in a room&#10;&#10;Description automatically generated with low confidence">
            <a:extLst>
              <a:ext uri="{FF2B5EF4-FFF2-40B4-BE49-F238E27FC236}">
                <a16:creationId xmlns:a16="http://schemas.microsoft.com/office/drawing/2014/main" id="{2BDA4539-83DD-64D5-2CD2-F0D086C96E3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77196" y="3589272"/>
            <a:ext cx="3514804" cy="2603152"/>
          </a:xfrm>
          <a:prstGeom prst="rect">
            <a:avLst/>
          </a:prstGeom>
        </p:spPr>
      </p:pic>
      <p:pic>
        <p:nvPicPr>
          <p:cNvPr id="5" name="Picture 4">
            <a:extLst>
              <a:ext uri="{FF2B5EF4-FFF2-40B4-BE49-F238E27FC236}">
                <a16:creationId xmlns:a16="http://schemas.microsoft.com/office/drawing/2014/main" id="{4746F8AC-DE2C-59B5-03C3-23FD611AE0C5}"/>
              </a:ext>
            </a:extLst>
          </p:cNvPr>
          <p:cNvPicPr>
            <a:picLocks noChangeAspect="1"/>
          </p:cNvPicPr>
          <p:nvPr/>
        </p:nvPicPr>
        <p:blipFill rotWithShape="1">
          <a:blip r:embed="rId4"/>
          <a:srcRect t="15154" b="-1924"/>
          <a:stretch/>
        </p:blipFill>
        <p:spPr>
          <a:xfrm rot="10800000">
            <a:off x="0" y="5676899"/>
            <a:ext cx="12192000" cy="1181100"/>
          </a:xfrm>
          <a:prstGeom prst="rect">
            <a:avLst/>
          </a:prstGeom>
        </p:spPr>
      </p:pic>
    </p:spTree>
    <p:extLst>
      <p:ext uri="{BB962C8B-B14F-4D97-AF65-F5344CB8AC3E}">
        <p14:creationId xmlns:p14="http://schemas.microsoft.com/office/powerpoint/2010/main" val="3396740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A9FEB6-6DEE-818A-CD22-5149160C634E}"/>
              </a:ext>
            </a:extLst>
          </p:cNvPr>
          <p:cNvSpPr>
            <a:spLocks noGrp="1"/>
          </p:cNvSpPr>
          <p:nvPr>
            <p:ph type="subTitle" idx="1"/>
          </p:nvPr>
        </p:nvSpPr>
        <p:spPr>
          <a:xfrm>
            <a:off x="1281143" y="1319439"/>
            <a:ext cx="9780147" cy="3734342"/>
          </a:xfrm>
        </p:spPr>
        <p:txBody>
          <a:bodyPr vert="horz" lIns="91440" tIns="45720" rIns="91440" bIns="45720" rtlCol="0" anchor="ctr">
            <a:noAutofit/>
          </a:bodyPr>
          <a:lstStyle/>
          <a:p>
            <a:pPr marL="0" indent="0">
              <a:lnSpc>
                <a:spcPct val="100000"/>
              </a:lnSpc>
              <a:spcBef>
                <a:spcPts val="0"/>
              </a:spcBef>
              <a:spcAft>
                <a:spcPts val="600"/>
              </a:spcAft>
              <a:buNone/>
            </a:pPr>
            <a:r>
              <a:rPr lang="en-US" sz="4000" b="1" dirty="0">
                <a:latin typeface="Arial" panose="020B0604020202020204" pitchFamily="34" charset="0"/>
                <a:cs typeface="Arial" panose="020B0604020202020204" pitchFamily="34" charset="0"/>
              </a:rPr>
              <a:t>THERE IS NO UNIVERSAL RESPONSE TO ABUSE, NEGLECT, OR EXPLOITATION. EVERY INDIVIDUAL RESPONDS DIFFERENTLY AND, IN SOME CASES, THERE MAY BE NO OUTWARD SIGNS AT ALL. </a:t>
            </a:r>
          </a:p>
        </p:txBody>
      </p:sp>
      <p:pic>
        <p:nvPicPr>
          <p:cNvPr id="9" name="Picture 8">
            <a:extLst>
              <a:ext uri="{FF2B5EF4-FFF2-40B4-BE49-F238E27FC236}">
                <a16:creationId xmlns:a16="http://schemas.microsoft.com/office/drawing/2014/main" id="{D470734C-4765-858D-1AEC-518BD3E7F40C}"/>
              </a:ext>
            </a:extLst>
          </p:cNvPr>
          <p:cNvPicPr>
            <a:picLocks noChangeAspect="1"/>
          </p:cNvPicPr>
          <p:nvPr/>
        </p:nvPicPr>
        <p:blipFill rotWithShape="1">
          <a:blip r:embed="rId3"/>
          <a:srcRect t="15154" b="-1924"/>
          <a:stretch/>
        </p:blipFill>
        <p:spPr>
          <a:xfrm rot="10800000">
            <a:off x="0" y="5676900"/>
            <a:ext cx="12192000" cy="1181100"/>
          </a:xfrm>
          <a:prstGeom prst="rect">
            <a:avLst/>
          </a:prstGeom>
        </p:spPr>
      </p:pic>
    </p:spTree>
    <p:extLst>
      <p:ext uri="{BB962C8B-B14F-4D97-AF65-F5344CB8AC3E}">
        <p14:creationId xmlns:p14="http://schemas.microsoft.com/office/powerpoint/2010/main" val="900137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B76748F-52DB-56E5-EF52-E6EC4902086E}"/>
              </a:ext>
            </a:extLst>
          </p:cNvPr>
          <p:cNvSpPr>
            <a:spLocks noGrp="1"/>
          </p:cNvSpPr>
          <p:nvPr>
            <p:ph type="ctrTitle"/>
          </p:nvPr>
        </p:nvSpPr>
        <p:spPr>
          <a:xfrm>
            <a:off x="2390174" y="873192"/>
            <a:ext cx="7648876" cy="1018474"/>
          </a:xfrm>
        </p:spPr>
        <p:txBody>
          <a:bodyPr>
            <a:noAutofit/>
          </a:bodyPr>
          <a:lstStyle/>
          <a:p>
            <a:pPr marL="0" indent="0" algn="ctr">
              <a:buNone/>
            </a:pPr>
            <a:r>
              <a:rPr lang="en-US" sz="5000" b="1" dirty="0">
                <a:solidFill>
                  <a:schemeClr val="tx1">
                    <a:lumMod val="85000"/>
                    <a:lumOff val="15000"/>
                  </a:schemeClr>
                </a:solidFill>
              </a:rPr>
              <a:t>TOPICS TO DISCUSS</a:t>
            </a:r>
            <a:br>
              <a:rPr lang="en-US" b="1" dirty="0">
                <a:solidFill>
                  <a:schemeClr val="tx1">
                    <a:lumMod val="85000"/>
                    <a:lumOff val="15000"/>
                  </a:schemeClr>
                </a:solidFill>
                <a:latin typeface="+mn-lt"/>
              </a:rPr>
            </a:br>
            <a:endParaRPr lang="en-US" b="1" dirty="0">
              <a:solidFill>
                <a:schemeClr val="tx1">
                  <a:lumMod val="85000"/>
                  <a:lumOff val="15000"/>
                </a:schemeClr>
              </a:solidFill>
              <a:latin typeface="+mn-lt"/>
            </a:endParaRPr>
          </a:p>
        </p:txBody>
      </p:sp>
      <p:graphicFrame>
        <p:nvGraphicFramePr>
          <p:cNvPr id="3" name="Diagram 2">
            <a:extLst>
              <a:ext uri="{FF2B5EF4-FFF2-40B4-BE49-F238E27FC236}">
                <a16:creationId xmlns:a16="http://schemas.microsoft.com/office/drawing/2014/main" id="{EA44E3AF-DE66-15C7-038E-35905D7AA259}"/>
              </a:ext>
            </a:extLst>
          </p:cNvPr>
          <p:cNvGraphicFramePr/>
          <p:nvPr>
            <p:extLst>
              <p:ext uri="{D42A27DB-BD31-4B8C-83A1-F6EECF244321}">
                <p14:modId xmlns:p14="http://schemas.microsoft.com/office/powerpoint/2010/main" val="4152384273"/>
              </p:ext>
            </p:extLst>
          </p:nvPr>
        </p:nvGraphicFramePr>
        <p:xfrm>
          <a:off x="1917053" y="1405890"/>
          <a:ext cx="8960053" cy="4271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5">
            <a:extLst>
              <a:ext uri="{FF2B5EF4-FFF2-40B4-BE49-F238E27FC236}">
                <a16:creationId xmlns:a16="http://schemas.microsoft.com/office/drawing/2014/main" id="{16F0B6A3-02F5-AE5D-23D6-1B6A4F3149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5154" r="-1924"/>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897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0C8EA4-8C77-4778-B00C-0A7FEEDF9FA3}"/>
              </a:ext>
            </a:extLst>
          </p:cNvPr>
          <p:cNvSpPr>
            <a:spLocks noGrp="1"/>
          </p:cNvSpPr>
          <p:nvPr>
            <p:ph type="sldNum" sz="quarter" idx="12"/>
          </p:nvPr>
        </p:nvSpPr>
        <p:spPr>
          <a:prstGeom prst="ellipse">
            <a:avLst/>
          </a:prstGeom>
        </p:spPr>
        <p:txBody>
          <a:bodyPr vert="horz" lIns="91440" tIns="45720" rIns="91440" bIns="45720" rtlCol="0" anchor="ctr">
            <a:normAutofit/>
          </a:bodyPr>
          <a:lstStyle/>
          <a:p>
            <a:pPr>
              <a:lnSpc>
                <a:spcPct val="90000"/>
              </a:lnSpc>
              <a:spcAft>
                <a:spcPts val="600"/>
              </a:spcAft>
            </a:pPr>
            <a:fld id="{B03C26E2-E557-4859-B8F1-F01B8D819792}" type="slidenum">
              <a:rPr lang="en-US" sz="900">
                <a:solidFill>
                  <a:srgbClr val="FFFFFF">
                    <a:alpha val="80000"/>
                  </a:srgbClr>
                </a:solidFill>
              </a:rPr>
              <a:pPr>
                <a:lnSpc>
                  <a:spcPct val="90000"/>
                </a:lnSpc>
                <a:spcAft>
                  <a:spcPts val="600"/>
                </a:spcAft>
              </a:pPr>
              <a:t>20</a:t>
            </a:fld>
            <a:endParaRPr lang="en-US" sz="900">
              <a:solidFill>
                <a:srgbClr val="FFFFFF">
                  <a:alpha val="80000"/>
                </a:srgbClr>
              </a:solidFill>
            </a:endParaRPr>
          </a:p>
        </p:txBody>
      </p:sp>
      <p:sp>
        <p:nvSpPr>
          <p:cNvPr id="3" name="Title 2">
            <a:extLst>
              <a:ext uri="{FF2B5EF4-FFF2-40B4-BE49-F238E27FC236}">
                <a16:creationId xmlns:a16="http://schemas.microsoft.com/office/drawing/2014/main" id="{5652441C-35C7-458D-BE69-46D2CB119272}"/>
              </a:ext>
            </a:extLst>
          </p:cNvPr>
          <p:cNvSpPr>
            <a:spLocks noGrp="1"/>
          </p:cNvSpPr>
          <p:nvPr>
            <p:ph type="title" idx="4294967295"/>
          </p:nvPr>
        </p:nvSpPr>
        <p:spPr>
          <a:xfrm>
            <a:off x="1545879" y="1656784"/>
            <a:ext cx="8610600" cy="4236173"/>
          </a:xfrm>
        </p:spPr>
        <p:txBody>
          <a:bodyPr vert="horz" lIns="91440" tIns="45720" rIns="91440" bIns="45720" rtlCol="0" anchor="b">
            <a:noAutofit/>
          </a:bodyPr>
          <a:lstStyle/>
          <a:p>
            <a:r>
              <a:rPr lang="en-US" sz="3200" kern="1200" dirty="0">
                <a:latin typeface="Arial" panose="020B0604020202020204" pitchFamily="34" charset="0"/>
                <a:cs typeface="Arial" panose="020B0604020202020204" pitchFamily="34" charset="0"/>
              </a:rPr>
              <a:t>The single most important thing to indicate the possibility of abuse, neglect, or exploitation of a person with a developmental disability is </a:t>
            </a:r>
            <a:r>
              <a:rPr lang="en-US" sz="3200" b="1" i="1" u="sng" kern="1200" dirty="0">
                <a:latin typeface="Arial" panose="020B0604020202020204" pitchFamily="34" charset="0"/>
                <a:cs typeface="Arial" panose="020B0604020202020204" pitchFamily="34" charset="0"/>
              </a:rPr>
              <a:t>CHANGE.</a:t>
            </a:r>
            <a:br>
              <a:rPr lang="en-US" sz="3200" b="1" i="1" u="sng" dirty="0">
                <a:latin typeface="Arial" panose="020B0604020202020204" pitchFamily="34" charset="0"/>
                <a:cs typeface="Arial" panose="020B0604020202020204" pitchFamily="34" charset="0"/>
              </a:rPr>
            </a:br>
            <a:br>
              <a:rPr lang="en-US" sz="3200" b="1" i="1" u="sng"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A sudden or gradual change in behavior, appearance, mood, and sleep patterns should always be noted and monitored. </a:t>
            </a:r>
            <a:br>
              <a:rPr lang="en-US" sz="3200" b="1" dirty="0">
                <a:latin typeface="Arial" panose="020B0604020202020204" pitchFamily="34" charset="0"/>
                <a:cs typeface="Arial" panose="020B0604020202020204" pitchFamily="34" charset="0"/>
              </a:rPr>
            </a:br>
            <a:endParaRPr lang="en-US" sz="3200" b="1" i="1" u="sng" kern="12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E90DC4DC-4784-3762-D4E3-5C4B782D8FC8}"/>
              </a:ext>
            </a:extLst>
          </p:cNvPr>
          <p:cNvPicPr>
            <a:picLocks noChangeAspect="1"/>
          </p:cNvPicPr>
          <p:nvPr/>
        </p:nvPicPr>
        <p:blipFill rotWithShape="1">
          <a:blip r:embed="rId3"/>
          <a:srcRect t="15154" b="-1924"/>
          <a:stretch/>
        </p:blipFill>
        <p:spPr>
          <a:xfrm rot="10800000">
            <a:off x="0" y="5785164"/>
            <a:ext cx="12192000" cy="1072836"/>
          </a:xfrm>
          <a:prstGeom prst="rect">
            <a:avLst/>
          </a:prstGeom>
        </p:spPr>
      </p:pic>
      <p:sp>
        <p:nvSpPr>
          <p:cNvPr id="7" name="TextBox 6">
            <a:extLst>
              <a:ext uri="{FF2B5EF4-FFF2-40B4-BE49-F238E27FC236}">
                <a16:creationId xmlns:a16="http://schemas.microsoft.com/office/drawing/2014/main" id="{00E3597D-31E4-1CF6-0269-6BB237893DE1}"/>
              </a:ext>
            </a:extLst>
          </p:cNvPr>
          <p:cNvSpPr txBox="1"/>
          <p:nvPr/>
        </p:nvSpPr>
        <p:spPr>
          <a:xfrm>
            <a:off x="3638550" y="457200"/>
            <a:ext cx="5810250" cy="923330"/>
          </a:xfrm>
          <a:prstGeom prst="rect">
            <a:avLst/>
          </a:prstGeom>
          <a:noFill/>
        </p:spPr>
        <p:txBody>
          <a:bodyPr wrap="square" rtlCol="0">
            <a:spAutoFit/>
          </a:bodyPr>
          <a:lstStyle/>
          <a:p>
            <a:r>
              <a:rPr lang="en-US" sz="5400" b="1" dirty="0">
                <a:latin typeface="Arial" panose="020B0604020202020204" pitchFamily="34" charset="0"/>
                <a:cs typeface="Arial" panose="020B0604020202020204" pitchFamily="34" charset="0"/>
              </a:rPr>
              <a:t>Abuse Indicators</a:t>
            </a:r>
          </a:p>
        </p:txBody>
      </p:sp>
    </p:spTree>
    <p:extLst>
      <p:ext uri="{BB962C8B-B14F-4D97-AF65-F5344CB8AC3E}">
        <p14:creationId xmlns:p14="http://schemas.microsoft.com/office/powerpoint/2010/main" val="118307806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MPj04075010000[1]">
            <a:extLst>
              <a:ext uri="{FF2B5EF4-FFF2-40B4-BE49-F238E27FC236}">
                <a16:creationId xmlns:a16="http://schemas.microsoft.com/office/drawing/2014/main" id="{6D525834-0601-0E14-25DA-40A69AC6462C}"/>
              </a:ext>
            </a:extLst>
          </p:cNvPr>
          <p:cNvPicPr>
            <a:picLocks noChangeAspect="1" noChangeArrowheads="1"/>
          </p:cNvPicPr>
          <p:nvPr/>
        </p:nvPicPr>
        <p:blipFill rotWithShape="1">
          <a:blip r:embed="rId2" cstate="print"/>
          <a:srcRect t="8694" b="5857"/>
          <a:stretch/>
        </p:blipFill>
        <p:spPr>
          <a:xfrm>
            <a:off x="781993" y="2012594"/>
            <a:ext cx="4457700" cy="4142626"/>
          </a:xfrm>
          <a:prstGeom prst="ellipse">
            <a:avLst/>
          </a:prstGeom>
          <a:ln>
            <a:noFill/>
          </a:ln>
          <a:effectLst>
            <a:softEdge rad="112500"/>
          </a:effectLst>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0D1AD0-A0A8-036C-F02E-8B875FBA318A}"/>
              </a:ext>
            </a:extLst>
          </p:cNvPr>
          <p:cNvSpPr>
            <a:spLocks noGrp="1"/>
          </p:cNvSpPr>
          <p:nvPr>
            <p:ph type="title"/>
          </p:nvPr>
        </p:nvSpPr>
        <p:spPr>
          <a:xfrm>
            <a:off x="1346913" y="499404"/>
            <a:ext cx="9495124" cy="1237432"/>
          </a:xfrm>
        </p:spPr>
        <p:txBody>
          <a:bodyPr vert="horz" lIns="91440" tIns="45720" rIns="91440" bIns="45720" rtlCol="0" anchor="ctr">
            <a:noAutofit/>
          </a:bodyPr>
          <a:lstStyle/>
          <a:p>
            <a:pPr algn="ctr"/>
            <a:r>
              <a:rPr lang="en-US" sz="5000" b="1" dirty="0">
                <a:latin typeface="Arial" panose="020B0604020202020204" pitchFamily="34" charset="0"/>
                <a:cs typeface="Arial" panose="020B0604020202020204" pitchFamily="34" charset="0"/>
              </a:rPr>
              <a:t>Your response to a victim should always communicate…</a:t>
            </a:r>
          </a:p>
        </p:txBody>
      </p:sp>
      <p:sp>
        <p:nvSpPr>
          <p:cNvPr id="4" name="TextBox 3">
            <a:extLst>
              <a:ext uri="{FF2B5EF4-FFF2-40B4-BE49-F238E27FC236}">
                <a16:creationId xmlns:a16="http://schemas.microsoft.com/office/drawing/2014/main" id="{2306DDFE-77F3-D4DD-95D1-FFFC118F4FB6}"/>
              </a:ext>
            </a:extLst>
          </p:cNvPr>
          <p:cNvSpPr txBox="1"/>
          <p:nvPr/>
        </p:nvSpPr>
        <p:spPr>
          <a:xfrm>
            <a:off x="5971067" y="2289399"/>
            <a:ext cx="4308458" cy="2279201"/>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3600" dirty="0">
                <a:latin typeface="Arial" panose="020B0604020202020204" pitchFamily="34" charset="0"/>
                <a:cs typeface="Arial" panose="020B0604020202020204" pitchFamily="34" charset="0"/>
              </a:rPr>
              <a:t>I believe you.</a:t>
            </a:r>
          </a:p>
          <a:p>
            <a:pPr marL="57150">
              <a:lnSpc>
                <a:spcPct val="90000"/>
              </a:lnSpc>
              <a:spcAft>
                <a:spcPts val="600"/>
              </a:spcAft>
            </a:pPr>
            <a:endParaRPr lang="en-US" sz="1000" dirty="0">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3600" dirty="0">
                <a:latin typeface="Arial" panose="020B0604020202020204" pitchFamily="34" charset="0"/>
                <a:cs typeface="Arial" panose="020B0604020202020204" pitchFamily="34" charset="0"/>
              </a:rPr>
              <a:t>It’s not your fault.</a:t>
            </a:r>
          </a:p>
          <a:p>
            <a:pPr marL="57150">
              <a:lnSpc>
                <a:spcPct val="90000"/>
              </a:lnSpc>
              <a:spcAft>
                <a:spcPts val="600"/>
              </a:spcAft>
            </a:pPr>
            <a:endParaRPr lang="en-US" sz="1000" dirty="0">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3600" dirty="0">
                <a:latin typeface="Arial" panose="020B0604020202020204" pitchFamily="34" charset="0"/>
                <a:cs typeface="Arial" panose="020B0604020202020204" pitchFamily="34" charset="0"/>
              </a:rPr>
              <a:t>You are not alone.</a:t>
            </a:r>
          </a:p>
          <a:p>
            <a:pPr marL="57150">
              <a:lnSpc>
                <a:spcPct val="90000"/>
              </a:lnSpc>
              <a:spcAft>
                <a:spcPts val="600"/>
              </a:spcAft>
            </a:pPr>
            <a:endParaRPr lang="en-US" sz="1000" dirty="0">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3600" dirty="0">
                <a:latin typeface="Arial" panose="020B0604020202020204" pitchFamily="34" charset="0"/>
                <a:cs typeface="Arial" panose="020B0604020202020204" pitchFamily="34" charset="0"/>
              </a:rPr>
              <a:t>I want to help you. </a:t>
            </a:r>
          </a:p>
        </p:txBody>
      </p:sp>
      <p:pic>
        <p:nvPicPr>
          <p:cNvPr id="6" name="Picture 5">
            <a:extLst>
              <a:ext uri="{FF2B5EF4-FFF2-40B4-BE49-F238E27FC236}">
                <a16:creationId xmlns:a16="http://schemas.microsoft.com/office/drawing/2014/main" id="{4C060587-E1AD-702F-2C2D-7FABB60A3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24" r="15154"/>
          <a:stretch>
            <a:fillRect/>
          </a:stretch>
        </p:blipFill>
        <p:spPr bwMode="auto">
          <a:xfrm>
            <a:off x="11010900" y="0"/>
            <a:ext cx="1181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846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50B6E-0181-C1BE-A08F-772D2281D0DF}"/>
              </a:ext>
            </a:extLst>
          </p:cNvPr>
          <p:cNvSpPr>
            <a:spLocks noGrp="1"/>
          </p:cNvSpPr>
          <p:nvPr>
            <p:ph type="ctrTitle"/>
          </p:nvPr>
        </p:nvSpPr>
        <p:spPr>
          <a:xfrm>
            <a:off x="245938" y="465304"/>
            <a:ext cx="6922511" cy="5616361"/>
          </a:xfrm>
        </p:spPr>
        <p:txBody>
          <a:bodyPr vert="horz" lIns="91440" tIns="45720" rIns="91440" bIns="45720" rtlCol="0">
            <a:noAutofit/>
          </a:bodyPr>
          <a:lstStyle/>
          <a:p>
            <a:pPr algn="l"/>
            <a:r>
              <a:rPr lang="en-US" sz="3000" dirty="0">
                <a:latin typeface="Arial" panose="020B0604020202020204" pitchFamily="34" charset="0"/>
                <a:cs typeface="Arial" panose="020B0604020202020204" pitchFamily="34" charset="0"/>
              </a:rPr>
              <a:t>According to a National Statistics report, the rate of violent victimization against persons with disabilities was at least 3.5 times the rate against those without disabilities (per 1,000 people surveyed from ages 12 and older).</a:t>
            </a:r>
            <a:br>
              <a:rPr lang="en-US" sz="3000" dirty="0">
                <a:latin typeface="Arial" panose="020B0604020202020204" pitchFamily="34" charset="0"/>
                <a:cs typeface="Arial" panose="020B0604020202020204" pitchFamily="34" charset="0"/>
              </a:rPr>
            </a:b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Approximately 33% percent of the victims of violent crimes knew their perpetrators.</a:t>
            </a:r>
            <a:br>
              <a:rPr lang="en-US" sz="3000" dirty="0">
                <a:latin typeface="Arial" panose="020B0604020202020204" pitchFamily="34" charset="0"/>
                <a:cs typeface="Arial" panose="020B0604020202020204" pitchFamily="34" charset="0"/>
              </a:rPr>
            </a:br>
            <a:br>
              <a:rPr lang="en-US" sz="30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Source: Bureau of Justice Statistics, National Crime Victimization Survey, 2009-2019. Published November 2021 by NCJ 301367</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785A125-EC57-21D9-8093-3C8F44D07B1C}"/>
              </a:ext>
            </a:extLst>
          </p:cNvPr>
          <p:cNvPicPr>
            <a:picLocks noChangeAspect="1"/>
          </p:cNvPicPr>
          <p:nvPr/>
        </p:nvPicPr>
        <p:blipFill rotWithShape="1">
          <a:blip r:embed="rId3"/>
          <a:srcRect t="53007" b="-28651"/>
          <a:stretch/>
        </p:blipFill>
        <p:spPr>
          <a:xfrm rot="10800000">
            <a:off x="0" y="5305330"/>
            <a:ext cx="12192000" cy="1552669"/>
          </a:xfrm>
          <a:prstGeom prst="rect">
            <a:avLst/>
          </a:prstGeom>
        </p:spPr>
      </p:pic>
      <p:pic>
        <p:nvPicPr>
          <p:cNvPr id="9" name="Picture 8" descr="A person reading a book to a young child&#10;&#10;Description automatically generated with low confidence">
            <a:extLst>
              <a:ext uri="{FF2B5EF4-FFF2-40B4-BE49-F238E27FC236}">
                <a16:creationId xmlns:a16="http://schemas.microsoft.com/office/drawing/2014/main" id="{FDC56382-DC54-83C2-D6A5-69E190533E3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418071" y="359649"/>
            <a:ext cx="4126568" cy="27503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picture containing person&#10;&#10;Description automatically generated">
            <a:extLst>
              <a:ext uri="{FF2B5EF4-FFF2-40B4-BE49-F238E27FC236}">
                <a16:creationId xmlns:a16="http://schemas.microsoft.com/office/drawing/2014/main" id="{E90BD1A2-C27A-504C-8668-E32050AB6A6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414387" y="3365265"/>
            <a:ext cx="4130252" cy="27503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90272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child, child, young&#10;&#10;Description automatically generated">
            <a:extLst>
              <a:ext uri="{FF2B5EF4-FFF2-40B4-BE49-F238E27FC236}">
                <a16:creationId xmlns:a16="http://schemas.microsoft.com/office/drawing/2014/main" id="{B7C360C5-9BD9-CBD3-8F21-4B5D0FC3BA8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2667" b="23227"/>
          <a:stretch/>
        </p:blipFill>
        <p:spPr>
          <a:xfrm>
            <a:off x="0" y="0"/>
            <a:ext cx="12192000" cy="325755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63ECD98B-AD9F-D4D0-58B7-6B98CCD8D98B}"/>
              </a:ext>
            </a:extLst>
          </p:cNvPr>
          <p:cNvSpPr txBox="1"/>
          <p:nvPr/>
        </p:nvSpPr>
        <p:spPr>
          <a:xfrm>
            <a:off x="746935" y="3449720"/>
            <a:ext cx="10962264" cy="245268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0" i="0" dirty="0">
                <a:effectLst/>
                <a:latin typeface="Arial" panose="020B0604020202020204" pitchFamily="34" charset="0"/>
                <a:cs typeface="Arial" panose="020B0604020202020204" pitchFamily="34" charset="0"/>
              </a:rPr>
              <a:t>Children with disabilities, such as physical, developmental, intellectual, emotional, or sensory, are at an increased risk of being bullied. </a:t>
            </a:r>
          </a:p>
          <a:p>
            <a:pPr algn="ctr">
              <a:lnSpc>
                <a:spcPct val="90000"/>
              </a:lnSpc>
              <a:spcBef>
                <a:spcPct val="0"/>
              </a:spcBef>
              <a:spcAft>
                <a:spcPts val="600"/>
              </a:spcAft>
            </a:pPr>
            <a:endParaRPr lang="en-US" sz="4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7109A716-6BA0-AB53-12BF-CA7A189D221D}"/>
              </a:ext>
            </a:extLst>
          </p:cNvPr>
          <p:cNvPicPr>
            <a:picLocks noChangeAspect="1"/>
          </p:cNvPicPr>
          <p:nvPr/>
        </p:nvPicPr>
        <p:blipFill rotWithShape="1">
          <a:blip r:embed="rId5"/>
          <a:srcRect t="53007" b="-28651"/>
          <a:stretch/>
        </p:blipFill>
        <p:spPr>
          <a:xfrm rot="10800000">
            <a:off x="0" y="4836694"/>
            <a:ext cx="12192000" cy="2021306"/>
          </a:xfrm>
          <a:prstGeom prst="rect">
            <a:avLst/>
          </a:prstGeom>
        </p:spPr>
      </p:pic>
      <p:sp>
        <p:nvSpPr>
          <p:cNvPr id="6" name="TextBox 5">
            <a:extLst>
              <a:ext uri="{FF2B5EF4-FFF2-40B4-BE49-F238E27FC236}">
                <a16:creationId xmlns:a16="http://schemas.microsoft.com/office/drawing/2014/main" id="{BDADA2D7-A0D1-DF0E-C114-12A7632D6CA4}"/>
              </a:ext>
            </a:extLst>
          </p:cNvPr>
          <p:cNvSpPr txBox="1"/>
          <p:nvPr/>
        </p:nvSpPr>
        <p:spPr>
          <a:xfrm>
            <a:off x="8111179" y="5381381"/>
            <a:ext cx="616041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www.stopbullying.org</a:t>
            </a:r>
          </a:p>
        </p:txBody>
      </p:sp>
    </p:spTree>
    <p:extLst>
      <p:ext uri="{BB962C8B-B14F-4D97-AF65-F5344CB8AC3E}">
        <p14:creationId xmlns:p14="http://schemas.microsoft.com/office/powerpoint/2010/main" val="1020704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8D980-E16D-5F3E-7114-2DAB9B8F4FFD}"/>
              </a:ext>
            </a:extLst>
          </p:cNvPr>
          <p:cNvSpPr>
            <a:spLocks noGrp="1"/>
          </p:cNvSpPr>
          <p:nvPr>
            <p:ph type="ctrTitle"/>
          </p:nvPr>
        </p:nvSpPr>
        <p:spPr>
          <a:xfrm>
            <a:off x="2136557" y="485919"/>
            <a:ext cx="7918885" cy="805264"/>
          </a:xfrm>
        </p:spPr>
        <p:txBody>
          <a:bodyPr vert="horz" lIns="91440" tIns="45720" rIns="91440" bIns="45720" rtlCol="0" anchor="b">
            <a:noAutofit/>
          </a:bodyPr>
          <a:lstStyle/>
          <a:p>
            <a:r>
              <a:rPr lang="en-US" b="1" dirty="0">
                <a:latin typeface="Arial" panose="020B0604020202020204" pitchFamily="34" charset="0"/>
                <a:cs typeface="Arial" panose="020B0604020202020204" pitchFamily="34" charset="0"/>
              </a:rPr>
              <a:t>Cyberbullying</a:t>
            </a:r>
          </a:p>
        </p:txBody>
      </p:sp>
      <p:sp>
        <p:nvSpPr>
          <p:cNvPr id="4" name="TextBox 3">
            <a:extLst>
              <a:ext uri="{FF2B5EF4-FFF2-40B4-BE49-F238E27FC236}">
                <a16:creationId xmlns:a16="http://schemas.microsoft.com/office/drawing/2014/main" id="{ECA528E2-5DC4-18F9-F5DE-295E470E284A}"/>
              </a:ext>
            </a:extLst>
          </p:cNvPr>
          <p:cNvSpPr txBox="1"/>
          <p:nvPr/>
        </p:nvSpPr>
        <p:spPr>
          <a:xfrm>
            <a:off x="5788181" y="1633135"/>
            <a:ext cx="5972270" cy="4004952"/>
          </a:xfrm>
          <a:prstGeom prst="rect">
            <a:avLst/>
          </a:prstGeom>
        </p:spPr>
        <p:txBody>
          <a:bodyPr vert="horz" lIns="91440" tIns="45720" rIns="91440" bIns="45720" rtlCol="0" anchor="t">
            <a:normAutofit lnSpcReduction="10000"/>
          </a:bodyPr>
          <a:lstStyle/>
          <a:p>
            <a:pPr marL="457200" indent="-457200">
              <a:lnSpc>
                <a:spcPct val="90000"/>
              </a:lnSpc>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Occurs on social media platforms, such as Facebook, Instagram, Snapchat, and Twitter</a:t>
            </a:r>
          </a:p>
          <a:p>
            <a:pPr>
              <a:lnSpc>
                <a:spcPct val="90000"/>
              </a:lnSpc>
              <a:spcAft>
                <a:spcPts val="600"/>
              </a:spcAft>
            </a:pPr>
            <a:endParaRPr lang="en-US" sz="1100" dirty="0">
              <a:latin typeface="Arial" panose="020B0604020202020204" pitchFamily="34" charset="0"/>
              <a:cs typeface="Arial" panose="020B0604020202020204" pitchFamily="34" charset="0"/>
            </a:endParaRPr>
          </a:p>
          <a:p>
            <a:pPr marL="457200" indent="-457200">
              <a:lnSpc>
                <a:spcPct val="90000"/>
              </a:lnSpc>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Text message</a:t>
            </a:r>
          </a:p>
          <a:p>
            <a:pPr>
              <a:lnSpc>
                <a:spcPct val="90000"/>
              </a:lnSpc>
              <a:spcAft>
                <a:spcPts val="600"/>
              </a:spcAft>
            </a:pPr>
            <a:endParaRPr lang="en-US" sz="1100" dirty="0">
              <a:latin typeface="Arial" panose="020B0604020202020204" pitchFamily="34" charset="0"/>
              <a:cs typeface="Arial" panose="020B0604020202020204" pitchFamily="34" charset="0"/>
            </a:endParaRPr>
          </a:p>
          <a:p>
            <a:pPr marL="457200" indent="-457200">
              <a:lnSpc>
                <a:spcPct val="90000"/>
              </a:lnSpc>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Instant message </a:t>
            </a:r>
          </a:p>
          <a:p>
            <a:pPr>
              <a:lnSpc>
                <a:spcPct val="90000"/>
              </a:lnSpc>
              <a:spcAft>
                <a:spcPts val="600"/>
              </a:spcAft>
            </a:pPr>
            <a:endParaRPr lang="en-US" sz="1100" dirty="0">
              <a:latin typeface="Arial" panose="020B0604020202020204" pitchFamily="34" charset="0"/>
              <a:cs typeface="Arial" panose="020B0604020202020204" pitchFamily="34" charset="0"/>
            </a:endParaRPr>
          </a:p>
          <a:p>
            <a:pPr marL="457200" indent="-457200">
              <a:lnSpc>
                <a:spcPct val="90000"/>
              </a:lnSpc>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Email</a:t>
            </a:r>
          </a:p>
        </p:txBody>
      </p:sp>
      <p:pic>
        <p:nvPicPr>
          <p:cNvPr id="5" name="Picture 4">
            <a:extLst>
              <a:ext uri="{FF2B5EF4-FFF2-40B4-BE49-F238E27FC236}">
                <a16:creationId xmlns:a16="http://schemas.microsoft.com/office/drawing/2014/main" id="{D367EFA6-7D9A-6992-D862-F6CE55089E41}"/>
              </a:ext>
            </a:extLst>
          </p:cNvPr>
          <p:cNvPicPr>
            <a:picLocks noChangeAspect="1"/>
          </p:cNvPicPr>
          <p:nvPr/>
        </p:nvPicPr>
        <p:blipFill rotWithShape="1">
          <a:blip r:embed="rId3"/>
          <a:srcRect t="15154" b="-1924"/>
          <a:stretch/>
        </p:blipFill>
        <p:spPr>
          <a:xfrm rot="10800000">
            <a:off x="0" y="5676900"/>
            <a:ext cx="12192000" cy="1181100"/>
          </a:xfrm>
          <a:prstGeom prst="rect">
            <a:avLst/>
          </a:prstGeom>
        </p:spPr>
      </p:pic>
      <p:sp>
        <p:nvSpPr>
          <p:cNvPr id="6" name="TextBox 5">
            <a:extLst>
              <a:ext uri="{FF2B5EF4-FFF2-40B4-BE49-F238E27FC236}">
                <a16:creationId xmlns:a16="http://schemas.microsoft.com/office/drawing/2014/main" id="{AFB09CF9-F5F7-845D-D0C0-A2D6647B83A5}"/>
              </a:ext>
            </a:extLst>
          </p:cNvPr>
          <p:cNvSpPr txBox="1"/>
          <p:nvPr/>
        </p:nvSpPr>
        <p:spPr>
          <a:xfrm>
            <a:off x="7117238" y="5600117"/>
            <a:ext cx="612742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www.stopbullying.org</a:t>
            </a:r>
          </a:p>
        </p:txBody>
      </p:sp>
      <p:pic>
        <p:nvPicPr>
          <p:cNvPr id="7" name="Picture 6" descr="Chart&#10;&#10;Description automatically generated">
            <a:extLst>
              <a:ext uri="{FF2B5EF4-FFF2-40B4-BE49-F238E27FC236}">
                <a16:creationId xmlns:a16="http://schemas.microsoft.com/office/drawing/2014/main" id="{3F52253D-9F48-4A45-67B6-FA49480D061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64" t="9285" r="-1" b="3217"/>
          <a:stretch/>
        </p:blipFill>
        <p:spPr>
          <a:xfrm>
            <a:off x="759332" y="1633557"/>
            <a:ext cx="4499794" cy="4004952"/>
          </a:xfrm>
          <a:prstGeom prst="rect">
            <a:avLst/>
          </a:prstGeom>
        </p:spPr>
      </p:pic>
    </p:spTree>
    <p:extLst>
      <p:ext uri="{BB962C8B-B14F-4D97-AF65-F5344CB8AC3E}">
        <p14:creationId xmlns:p14="http://schemas.microsoft.com/office/powerpoint/2010/main" val="325471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9A08E4-0CB9-4777-95FA-B60F182136C1}"/>
              </a:ext>
            </a:extLst>
          </p:cNvPr>
          <p:cNvSpPr>
            <a:spLocks noGrp="1"/>
          </p:cNvSpPr>
          <p:nvPr>
            <p:ph type="ctrTitle"/>
          </p:nvPr>
        </p:nvSpPr>
        <p:spPr>
          <a:xfrm>
            <a:off x="1601202" y="341846"/>
            <a:ext cx="9144000" cy="949246"/>
          </a:xfrm>
        </p:spPr>
        <p:txBody>
          <a:bodyPr vert="horz" lIns="91440" tIns="45720" rIns="91440" bIns="45720" rtlCol="0" anchor="b">
            <a:normAutofit/>
          </a:bodyPr>
          <a:lstStyle/>
          <a:p>
            <a:r>
              <a:rPr lang="en-US" sz="5000" b="1" dirty="0">
                <a:latin typeface="Arial" panose="020B0604020202020204" pitchFamily="34" charset="0"/>
                <a:cs typeface="Arial" panose="020B0604020202020204" pitchFamily="34" charset="0"/>
              </a:rPr>
              <a:t>Prevention Methods</a:t>
            </a:r>
          </a:p>
        </p:txBody>
      </p:sp>
      <p:sp>
        <p:nvSpPr>
          <p:cNvPr id="4" name="Content Placeholder 3">
            <a:extLst>
              <a:ext uri="{FF2B5EF4-FFF2-40B4-BE49-F238E27FC236}">
                <a16:creationId xmlns:a16="http://schemas.microsoft.com/office/drawing/2014/main" id="{8D98BE77-ADB9-4B88-ABB7-A7F4B039DA10}"/>
              </a:ext>
            </a:extLst>
          </p:cNvPr>
          <p:cNvSpPr>
            <a:spLocks noGrp="1"/>
          </p:cNvSpPr>
          <p:nvPr>
            <p:ph type="subTitle" idx="1"/>
          </p:nvPr>
        </p:nvSpPr>
        <p:spPr>
          <a:xfrm>
            <a:off x="5136077" y="1590268"/>
            <a:ext cx="6279882" cy="4184059"/>
          </a:xfrm>
        </p:spPr>
        <p:txBody>
          <a:bodyPr vert="horz" lIns="91440" tIns="45720" rIns="91440" bIns="45720" rtlCol="0">
            <a:noAutofit/>
          </a:bodyPr>
          <a:lstStyle/>
          <a:p>
            <a:endParaRPr lang="en-US" sz="3200" dirty="0">
              <a:latin typeface="Arial" panose="020B0604020202020204" pitchFamily="34" charset="0"/>
              <a:cs typeface="Arial" panose="020B0604020202020204" pitchFamily="34" charset="0"/>
            </a:endParaRPr>
          </a:p>
          <a:p>
            <a:pPr>
              <a:lnSpc>
                <a:spcPct val="100000"/>
              </a:lnSpc>
              <a:spcBef>
                <a:spcPts val="0"/>
              </a:spcBef>
              <a:spcAft>
                <a:spcPts val="600"/>
              </a:spcAft>
            </a:pPr>
            <a:r>
              <a:rPr lang="en-US" sz="3200" dirty="0">
                <a:latin typeface="Arial" panose="020B0604020202020204" pitchFamily="34" charset="0"/>
                <a:cs typeface="Arial" panose="020B0604020202020204" pitchFamily="34" charset="0"/>
              </a:rPr>
              <a:t>Research shows that the single most effective way to prevent abuse, neglect, exploitation, and sexual misconduct is by providing education and self-protection training directly to individuals with disabilities. </a:t>
            </a:r>
          </a:p>
        </p:txBody>
      </p:sp>
      <p:sp>
        <p:nvSpPr>
          <p:cNvPr id="5" name="Slide Number Placeholder 4">
            <a:extLst>
              <a:ext uri="{FF2B5EF4-FFF2-40B4-BE49-F238E27FC236}">
                <a16:creationId xmlns:a16="http://schemas.microsoft.com/office/drawing/2014/main" id="{1F2ACBE6-4F05-48C7-A176-3910839756FD}"/>
              </a:ext>
            </a:extLst>
          </p:cNvPr>
          <p:cNvSpPr>
            <a:spLocks noGrp="1"/>
          </p:cNvSpPr>
          <p:nvPr>
            <p:ph type="sldNum" sz="quarter" idx="12"/>
          </p:nvPr>
        </p:nvSpPr>
        <p:spPr>
          <a:prstGeom prst="ellipse">
            <a:avLst/>
          </a:prstGeom>
        </p:spPr>
        <p:txBody>
          <a:bodyPr vert="horz" lIns="91440" tIns="45720" rIns="91440" bIns="45720" rtlCol="0">
            <a:normAutofit/>
          </a:bodyPr>
          <a:lstStyle/>
          <a:p>
            <a:pPr>
              <a:lnSpc>
                <a:spcPct val="90000"/>
              </a:lnSpc>
              <a:spcAft>
                <a:spcPts val="600"/>
              </a:spcAft>
            </a:pPr>
            <a:fld id="{B03C26E2-E557-4859-B8F1-F01B8D819792}" type="slidenum">
              <a:rPr lang="en-US">
                <a:solidFill>
                  <a:srgbClr val="FFFFFF"/>
                </a:solidFill>
              </a:rPr>
              <a:pPr>
                <a:lnSpc>
                  <a:spcPct val="90000"/>
                </a:lnSpc>
                <a:spcAft>
                  <a:spcPts val="600"/>
                </a:spcAft>
              </a:pPr>
              <a:t>25</a:t>
            </a:fld>
            <a:endParaRPr lang="en-US">
              <a:solidFill>
                <a:srgbClr val="FFFFFF"/>
              </a:solidFill>
            </a:endParaRPr>
          </a:p>
        </p:txBody>
      </p:sp>
      <p:pic>
        <p:nvPicPr>
          <p:cNvPr id="6" name="Picture 5">
            <a:extLst>
              <a:ext uri="{FF2B5EF4-FFF2-40B4-BE49-F238E27FC236}">
                <a16:creationId xmlns:a16="http://schemas.microsoft.com/office/drawing/2014/main" id="{DD15FC2E-1A7B-07ED-854C-41B7DF2B2293}"/>
              </a:ext>
            </a:extLst>
          </p:cNvPr>
          <p:cNvPicPr>
            <a:picLocks noChangeAspect="1"/>
          </p:cNvPicPr>
          <p:nvPr/>
        </p:nvPicPr>
        <p:blipFill rotWithShape="1">
          <a:blip r:embed="rId3"/>
          <a:srcRect t="53007" b="-28651"/>
          <a:stretch/>
        </p:blipFill>
        <p:spPr>
          <a:xfrm rot="10800000">
            <a:off x="0" y="4836694"/>
            <a:ext cx="12192000" cy="2021306"/>
          </a:xfrm>
          <a:prstGeom prst="rect">
            <a:avLst/>
          </a:prstGeom>
        </p:spPr>
      </p:pic>
      <p:pic>
        <p:nvPicPr>
          <p:cNvPr id="2" name="Picture 7" descr="MPj04394500000[1]">
            <a:extLst>
              <a:ext uri="{FF2B5EF4-FFF2-40B4-BE49-F238E27FC236}">
                <a16:creationId xmlns:a16="http://schemas.microsoft.com/office/drawing/2014/main" id="{EFAC2FE6-10AF-E0FA-6C82-2C5237D36736}"/>
              </a:ext>
            </a:extLst>
          </p:cNvPr>
          <p:cNvPicPr>
            <a:picLocks noChangeAspect="1" noChangeArrowheads="1"/>
          </p:cNvPicPr>
          <p:nvPr/>
        </p:nvPicPr>
        <p:blipFill rotWithShape="1">
          <a:blip r:embed="rId4" cstate="print"/>
          <a:srcRect l="4062" r="-1" b="-1"/>
          <a:stretch/>
        </p:blipFill>
        <p:spPr>
          <a:xfrm>
            <a:off x="1062081" y="2413262"/>
            <a:ext cx="2961635" cy="3142021"/>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Tree>
    <p:extLst>
      <p:ext uri="{BB962C8B-B14F-4D97-AF65-F5344CB8AC3E}">
        <p14:creationId xmlns:p14="http://schemas.microsoft.com/office/powerpoint/2010/main" val="889362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20C87-663F-9669-63F3-0F3D90C55FDC}"/>
              </a:ext>
            </a:extLst>
          </p:cNvPr>
          <p:cNvSpPr>
            <a:spLocks noGrp="1"/>
          </p:cNvSpPr>
          <p:nvPr>
            <p:ph type="title"/>
          </p:nvPr>
        </p:nvSpPr>
        <p:spPr>
          <a:xfrm>
            <a:off x="127880" y="136525"/>
            <a:ext cx="11936239" cy="1690688"/>
          </a:xfrm>
        </p:spPr>
        <p:txBody>
          <a:bodyPr>
            <a:normAutofit fontScale="90000"/>
          </a:bodyPr>
          <a:lstStyle/>
          <a:p>
            <a:pPr algn="ctr"/>
            <a:r>
              <a:rPr lang="en-US" altLang="en-US" sz="4400" b="1" kern="1200" dirty="0">
                <a:solidFill>
                  <a:schemeClr val="tx1"/>
                </a:solidFill>
                <a:latin typeface="Arial" panose="020B0604020202020204" pitchFamily="34" charset="0"/>
                <a:cs typeface="Arial" panose="020B0604020202020204" pitchFamily="34" charset="0"/>
              </a:rPr>
              <a:t>Prevention of Abuse, Neglect, Exploitation, and Sexual Abuse of Individuals with Disabilities</a:t>
            </a:r>
            <a:endParaRPr lang="en-US" dirty="0">
              <a:latin typeface="Arial" panose="020B0604020202020204" pitchFamily="34" charset="0"/>
              <a:cs typeface="Arial" panose="020B0604020202020204" pitchFamily="34" charset="0"/>
            </a:endParaRPr>
          </a:p>
        </p:txBody>
      </p:sp>
      <p:sp>
        <p:nvSpPr>
          <p:cNvPr id="45059" name="Slide Number Placeholder 3">
            <a:extLst>
              <a:ext uri="{FF2B5EF4-FFF2-40B4-BE49-F238E27FC236}">
                <a16:creationId xmlns:a16="http://schemas.microsoft.com/office/drawing/2014/main" id="{F2A75FEF-0736-DFA9-A267-BFDF0BEE77A5}"/>
              </a:ext>
            </a:extLst>
          </p:cNvPr>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spcBef>
                <a:spcPct val="0"/>
              </a:spcBef>
              <a:spcAft>
                <a:spcPts val="600"/>
              </a:spcAft>
              <a:buFontTx/>
              <a:buNone/>
            </a:pPr>
            <a:fld id="{75B5A88B-B543-4952-B3DA-07D4AC66C621}" type="slidenum">
              <a:rPr lang="en-US" altLang="en-US" sz="1200" smtClean="0">
                <a:solidFill>
                  <a:schemeClr val="tx1">
                    <a:tint val="75000"/>
                  </a:schemeClr>
                </a:solidFill>
                <a:latin typeface="+mn-lt"/>
              </a:rPr>
              <a:pPr fontAlgn="base">
                <a:spcBef>
                  <a:spcPct val="0"/>
                </a:spcBef>
                <a:spcAft>
                  <a:spcPts val="600"/>
                </a:spcAft>
                <a:buFontTx/>
                <a:buNone/>
              </a:pPr>
              <a:t>26</a:t>
            </a:fld>
            <a:endParaRPr lang="en-US" altLang="en-US" sz="1200">
              <a:solidFill>
                <a:schemeClr val="tx1">
                  <a:tint val="75000"/>
                </a:schemeClr>
              </a:solidFill>
              <a:latin typeface="+mn-lt"/>
            </a:endParaRPr>
          </a:p>
        </p:txBody>
      </p:sp>
      <p:pic>
        <p:nvPicPr>
          <p:cNvPr id="45058" name="Picture 8">
            <a:extLst>
              <a:ext uri="{FF2B5EF4-FFF2-40B4-BE49-F238E27FC236}">
                <a16:creationId xmlns:a16="http://schemas.microsoft.com/office/drawing/2014/main" id="{6BD198C2-558B-80AE-3002-2B7DADDD7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24" b="15154"/>
          <a:stretch>
            <a:fillRect/>
          </a:stretch>
        </p:blipFill>
        <p:spPr bwMode="auto">
          <a:xfrm>
            <a:off x="0" y="6219825"/>
            <a:ext cx="12192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2">
            <a:extLst>
              <a:ext uri="{FF2B5EF4-FFF2-40B4-BE49-F238E27FC236}">
                <a16:creationId xmlns:a16="http://schemas.microsoft.com/office/drawing/2014/main" id="{84A3DFFE-242B-3613-BD8F-960661F9C501}"/>
              </a:ext>
            </a:extLst>
          </p:cNvPr>
          <p:cNvGraphicFramePr>
            <a:graphicFrameLocks noGrp="1"/>
          </p:cNvGraphicFramePr>
          <p:nvPr>
            <p:ph idx="1"/>
            <p:extLst>
              <p:ext uri="{D42A27DB-BD31-4B8C-83A1-F6EECF244321}">
                <p14:modId xmlns:p14="http://schemas.microsoft.com/office/powerpoint/2010/main" val="996630609"/>
              </p:ext>
            </p:extLst>
          </p:nvPr>
        </p:nvGraphicFramePr>
        <p:xfrm>
          <a:off x="594133" y="1781127"/>
          <a:ext cx="11003733" cy="44386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1521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9367-B3FA-207E-91E8-A952710DA76A}"/>
              </a:ext>
            </a:extLst>
          </p:cNvPr>
          <p:cNvSpPr>
            <a:spLocks noGrp="1"/>
          </p:cNvSpPr>
          <p:nvPr>
            <p:ph type="ctrTitle"/>
          </p:nvPr>
        </p:nvSpPr>
        <p:spPr>
          <a:xfrm>
            <a:off x="1524000" y="204656"/>
            <a:ext cx="9144000" cy="1661912"/>
          </a:xfrm>
        </p:spPr>
        <p:txBody>
          <a:bodyPr anchor="b">
            <a:normAutofit/>
          </a:bodyPr>
          <a:lstStyle/>
          <a:p>
            <a:r>
              <a:rPr lang="en-US" sz="5000" b="1" dirty="0">
                <a:latin typeface="Arial" panose="020B0604020202020204" pitchFamily="34" charset="0"/>
                <a:cs typeface="Arial" panose="020B0604020202020204" pitchFamily="34" charset="0"/>
              </a:rPr>
              <a:t>How Do I Report Abuse, Neglect, and Exploitation?</a:t>
            </a:r>
          </a:p>
        </p:txBody>
      </p:sp>
      <p:graphicFrame>
        <p:nvGraphicFramePr>
          <p:cNvPr id="7" name="Content Placeholder 2">
            <a:extLst>
              <a:ext uri="{FF2B5EF4-FFF2-40B4-BE49-F238E27FC236}">
                <a16:creationId xmlns:a16="http://schemas.microsoft.com/office/drawing/2014/main" id="{7B6D6123-0616-090F-FE07-2453C9933AE7}"/>
              </a:ext>
            </a:extLst>
          </p:cNvPr>
          <p:cNvGraphicFramePr>
            <a:graphicFrameLocks noGrp="1"/>
          </p:cNvGraphicFramePr>
          <p:nvPr>
            <p:ph idx="4294967295"/>
            <p:extLst>
              <p:ext uri="{D42A27DB-BD31-4B8C-83A1-F6EECF244321}">
                <p14:modId xmlns:p14="http://schemas.microsoft.com/office/powerpoint/2010/main" val="1038894725"/>
              </p:ext>
            </p:extLst>
          </p:nvPr>
        </p:nvGraphicFramePr>
        <p:xfrm>
          <a:off x="263157" y="2165333"/>
          <a:ext cx="11928843" cy="3848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5">
            <a:extLst>
              <a:ext uri="{FF2B5EF4-FFF2-40B4-BE49-F238E27FC236}">
                <a16:creationId xmlns:a16="http://schemas.microsoft.com/office/drawing/2014/main" id="{FD1C57CF-87D1-8CF9-7252-E4D3B11740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5154" r="-1924"/>
          <a:stretch>
            <a:fillRect/>
          </a:stretch>
        </p:blipFill>
        <p:spPr bwMode="auto">
          <a:xfrm>
            <a:off x="0" y="0"/>
            <a:ext cx="1455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235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7C2686-D789-1077-E232-44E06C0AF319}"/>
              </a:ext>
            </a:extLst>
          </p:cNvPr>
          <p:cNvSpPr txBox="1"/>
          <p:nvPr/>
        </p:nvSpPr>
        <p:spPr>
          <a:xfrm>
            <a:off x="572617" y="2270506"/>
            <a:ext cx="6579620" cy="2527831"/>
          </a:xfrm>
          <a:prstGeom prst="rect">
            <a:avLst/>
          </a:prstGeom>
        </p:spPr>
        <p:txBody>
          <a:bodyPr vert="horz" lIns="91440" tIns="45720" rIns="91440" bIns="45720" rtlCol="0">
            <a:normAutofit/>
          </a:bodyPr>
          <a:lstStyle/>
          <a:p>
            <a:pPr algn="ctr">
              <a:lnSpc>
                <a:spcPct val="90000"/>
              </a:lnSpc>
              <a:spcAft>
                <a:spcPts val="600"/>
              </a:spcAft>
            </a:pPr>
            <a:r>
              <a:rPr lang="en-US" sz="3200" dirty="0">
                <a:latin typeface="Arial" panose="020B0604020202020204" pitchFamily="34" charset="0"/>
                <a:cs typeface="Arial" panose="020B0604020202020204" pitchFamily="34" charset="0"/>
              </a:rPr>
              <a:t>For additional literature and educational trainings, please visit the APD </a:t>
            </a:r>
            <a:r>
              <a:rPr lang="en-US" sz="3200" i="1" dirty="0">
                <a:latin typeface="Arial" panose="020B0604020202020204" pitchFamily="34" charset="0"/>
                <a:cs typeface="Arial" panose="020B0604020202020204" pitchFamily="34" charset="0"/>
              </a:rPr>
              <a:t>Zero Tolerance </a:t>
            </a:r>
            <a:r>
              <a:rPr lang="en-US" sz="3200" dirty="0">
                <a:latin typeface="Arial" panose="020B0604020202020204" pitchFamily="34" charset="0"/>
                <a:cs typeface="Arial" panose="020B0604020202020204" pitchFamily="34" charset="0"/>
              </a:rPr>
              <a:t>website at </a:t>
            </a:r>
            <a:r>
              <a:rPr lang="en-US" sz="3200" u="sng" dirty="0">
                <a:latin typeface="Arial" panose="020B0604020202020204" pitchFamily="34" charset="0"/>
                <a:cs typeface="Arial" panose="020B0604020202020204" pitchFamily="34" charset="0"/>
              </a:rPr>
              <a:t>apd.myflorida.com/zero-tolerance</a:t>
            </a:r>
          </a:p>
        </p:txBody>
      </p:sp>
      <p:pic>
        <p:nvPicPr>
          <p:cNvPr id="3" name="Picture 2" descr="A picture containing handwear, clothing&#10;&#10;Description automatically generated">
            <a:extLst>
              <a:ext uri="{FF2B5EF4-FFF2-40B4-BE49-F238E27FC236}">
                <a16:creationId xmlns:a16="http://schemas.microsoft.com/office/drawing/2014/main" id="{C024E3BD-187E-A320-2D3A-7547D5C80FC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880" r="18167" b="-1"/>
          <a:stretch/>
        </p:blipFill>
        <p:spPr>
          <a:xfrm>
            <a:off x="7625400" y="1877495"/>
            <a:ext cx="3510011" cy="34994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A5D12E28-3F19-1F97-A9F8-BB5FF77E81EF}"/>
              </a:ext>
            </a:extLst>
          </p:cNvPr>
          <p:cNvPicPr>
            <a:picLocks noChangeAspect="1"/>
          </p:cNvPicPr>
          <p:nvPr/>
        </p:nvPicPr>
        <p:blipFill rotWithShape="1">
          <a:blip r:embed="rId4"/>
          <a:srcRect t="15154" b="-1924"/>
          <a:stretch/>
        </p:blipFill>
        <p:spPr>
          <a:xfrm rot="10800000">
            <a:off x="0" y="5591174"/>
            <a:ext cx="12192000" cy="1266826"/>
          </a:xfrm>
          <a:prstGeom prst="rect">
            <a:avLst/>
          </a:prstGeom>
        </p:spPr>
      </p:pic>
    </p:spTree>
    <p:extLst>
      <p:ext uri="{BB962C8B-B14F-4D97-AF65-F5344CB8AC3E}">
        <p14:creationId xmlns:p14="http://schemas.microsoft.com/office/powerpoint/2010/main" val="316469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92E4-BCA2-099B-165E-E16F45B6C6B8}"/>
              </a:ext>
            </a:extLst>
          </p:cNvPr>
          <p:cNvSpPr>
            <a:spLocks noGrp="1"/>
          </p:cNvSpPr>
          <p:nvPr>
            <p:ph type="ctrTitle"/>
          </p:nvPr>
        </p:nvSpPr>
        <p:spPr>
          <a:xfrm>
            <a:off x="1774257" y="211756"/>
            <a:ext cx="8813533" cy="1029903"/>
          </a:xfrm>
        </p:spPr>
        <p:txBody>
          <a:bodyPr vert="horz" lIns="91440" tIns="45720" rIns="91440" bIns="45720" rtlCol="0" anchor="b">
            <a:normAutofit fontScale="90000"/>
          </a:bodyPr>
          <a:lstStyle/>
          <a:p>
            <a:r>
              <a:rPr lang="en-US" sz="5000" b="1" kern="1200" dirty="0">
                <a:latin typeface="Arial" panose="020B0604020202020204" pitchFamily="34" charset="0"/>
                <a:cs typeface="Arial" panose="020B0604020202020204" pitchFamily="34" charset="0"/>
              </a:rPr>
              <a:t>THANK YOU FOR ATTENDING!</a:t>
            </a:r>
            <a:endParaRPr lang="en-US" sz="5000" kern="12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3CCE3A7-DFC8-9F9C-FFBE-10BB6269C0E1}"/>
              </a:ext>
            </a:extLst>
          </p:cNvPr>
          <p:cNvSpPr>
            <a:spLocks noGrp="1"/>
          </p:cNvSpPr>
          <p:nvPr>
            <p:ph type="subTitle" idx="1"/>
          </p:nvPr>
        </p:nvSpPr>
        <p:spPr>
          <a:xfrm>
            <a:off x="1876924" y="1443790"/>
            <a:ext cx="7680963" cy="4620126"/>
          </a:xfrm>
        </p:spPr>
        <p:txBody>
          <a:bodyPr vert="horz" lIns="91440" tIns="45720" rIns="91440" bIns="45720" rtlCol="0" anchor="ctr">
            <a:noAutofit/>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Christy Smiley </a:t>
            </a:r>
          </a:p>
          <a:p>
            <a:r>
              <a:rPr lang="en-US" dirty="0">
                <a:latin typeface="Arial" panose="020B0604020202020204" pitchFamily="34" charset="0"/>
                <a:cs typeface="Arial" panose="020B0604020202020204" pitchFamily="34" charset="0"/>
                <a:hlinkClick r:id="rId3"/>
              </a:rPr>
              <a:t>Email: Christy.smiley@apdcares.org</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Phone: 850-445-4317</a:t>
            </a:r>
          </a:p>
          <a:p>
            <a:endParaRPr lang="en-US" sz="1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Janette Canas</a:t>
            </a:r>
          </a:p>
          <a:p>
            <a:r>
              <a:rPr lang="en-US" dirty="0">
                <a:latin typeface="Arial" panose="020B0604020202020204" pitchFamily="34" charset="0"/>
                <a:cs typeface="Arial" panose="020B0604020202020204" pitchFamily="34" charset="0"/>
                <a:hlinkClick r:id="rId4"/>
              </a:rPr>
              <a:t>Email: Janette.Canas@apdcares.org</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Phone: 850-922-4884</a:t>
            </a:r>
          </a:p>
          <a:p>
            <a:endParaRPr lang="en-US" sz="1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Kari Anderson</a:t>
            </a:r>
          </a:p>
          <a:p>
            <a:r>
              <a:rPr lang="en-US" dirty="0">
                <a:latin typeface="Arial" panose="020B0604020202020204" pitchFamily="34" charset="0"/>
                <a:cs typeface="Arial" panose="020B0604020202020204" pitchFamily="34" charset="0"/>
                <a:hlinkClick r:id="rId4"/>
              </a:rPr>
              <a:t>Email: Kari.Anderson@apdcares.org</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Phone: 850-922-4204</a:t>
            </a:r>
          </a:p>
          <a:p>
            <a:pPr algn="ctr"/>
            <a:endParaRPr lang="en-US" kern="1200" dirty="0">
              <a:solidFill>
                <a:schemeClr val="tx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02371D4-6BBB-DD2C-0DB1-1A3C1294DFE2}"/>
              </a:ext>
            </a:extLst>
          </p:cNvPr>
          <p:cNvPicPr>
            <a:picLocks noChangeAspect="1"/>
          </p:cNvPicPr>
          <p:nvPr/>
        </p:nvPicPr>
        <p:blipFill>
          <a:blip r:embed="rId5"/>
          <a:stretch>
            <a:fillRect/>
          </a:stretch>
        </p:blipFill>
        <p:spPr>
          <a:xfrm>
            <a:off x="9389104" y="5486989"/>
            <a:ext cx="2006053" cy="665469"/>
          </a:xfrm>
          <a:prstGeom prst="rect">
            <a:avLst/>
          </a:prstGeom>
        </p:spPr>
      </p:pic>
      <p:pic>
        <p:nvPicPr>
          <p:cNvPr id="9" name="Picture 8">
            <a:extLst>
              <a:ext uri="{FF2B5EF4-FFF2-40B4-BE49-F238E27FC236}">
                <a16:creationId xmlns:a16="http://schemas.microsoft.com/office/drawing/2014/main" id="{DF4DA753-7401-3BF7-9306-6FF93ADFD532}"/>
              </a:ext>
            </a:extLst>
          </p:cNvPr>
          <p:cNvPicPr>
            <a:picLocks noChangeAspect="1"/>
          </p:cNvPicPr>
          <p:nvPr/>
        </p:nvPicPr>
        <p:blipFill rotWithShape="1">
          <a:blip r:embed="rId6"/>
          <a:srcRect t="53007" b="-28651"/>
          <a:stretch/>
        </p:blipFill>
        <p:spPr>
          <a:xfrm rot="10800000">
            <a:off x="0" y="5476774"/>
            <a:ext cx="12192000" cy="1381225"/>
          </a:xfrm>
          <a:prstGeom prst="rect">
            <a:avLst/>
          </a:prstGeom>
        </p:spPr>
      </p:pic>
    </p:spTree>
    <p:extLst>
      <p:ext uri="{BB962C8B-B14F-4D97-AF65-F5344CB8AC3E}">
        <p14:creationId xmlns:p14="http://schemas.microsoft.com/office/powerpoint/2010/main" val="3938057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F1F2CC-C271-4DC8-A95C-A74779374C99}"/>
              </a:ext>
            </a:extLst>
          </p:cNvPr>
          <p:cNvSpPr>
            <a:spLocks noGrp="1"/>
          </p:cNvSpPr>
          <p:nvPr>
            <p:ph type="ctrTitle"/>
          </p:nvPr>
        </p:nvSpPr>
        <p:spPr>
          <a:xfrm>
            <a:off x="1365378" y="732796"/>
            <a:ext cx="9144000" cy="747512"/>
          </a:xfrm>
        </p:spPr>
        <p:txBody>
          <a:bodyPr vert="horz" lIns="91440" tIns="45720" rIns="91440" bIns="45720" rtlCol="0" anchor="b">
            <a:noAutofit/>
          </a:bodyPr>
          <a:lstStyle/>
          <a:p>
            <a:r>
              <a:rPr lang="en-US" sz="5400" b="1" dirty="0">
                <a:latin typeface="Arial" panose="020B0604020202020204" pitchFamily="34" charset="0"/>
                <a:cs typeface="Arial" panose="020B0604020202020204" pitchFamily="34" charset="0"/>
              </a:rPr>
              <a:t>About Our Agency                                                       </a:t>
            </a:r>
          </a:p>
        </p:txBody>
      </p:sp>
      <p:sp>
        <p:nvSpPr>
          <p:cNvPr id="5" name="Text Placeholder 4">
            <a:extLst>
              <a:ext uri="{FF2B5EF4-FFF2-40B4-BE49-F238E27FC236}">
                <a16:creationId xmlns:a16="http://schemas.microsoft.com/office/drawing/2014/main" id="{A3B1ABD2-2F11-4833-A9F8-1A639EB6ED17}"/>
              </a:ext>
            </a:extLst>
          </p:cNvPr>
          <p:cNvSpPr>
            <a:spLocks noGrp="1"/>
          </p:cNvSpPr>
          <p:nvPr>
            <p:ph type="subTitle" idx="1"/>
          </p:nvPr>
        </p:nvSpPr>
        <p:spPr>
          <a:xfrm>
            <a:off x="1085871" y="2010005"/>
            <a:ext cx="10020258" cy="3269288"/>
          </a:xfrm>
        </p:spPr>
        <p:txBody>
          <a:bodyPr vert="horz" lIns="91440" tIns="45720" rIns="91440" bIns="45720" rtlCol="0" anchor="ctr">
            <a:noAutofit/>
          </a:bodyPr>
          <a:lstStyle/>
          <a:p>
            <a:pPr>
              <a:lnSpc>
                <a:spcPct val="120000"/>
              </a:lnSpc>
              <a:spcBef>
                <a:spcPts val="0"/>
              </a:spcBef>
              <a:spcAft>
                <a:spcPts val="600"/>
              </a:spcAft>
            </a:pPr>
            <a:r>
              <a:rPr lang="en-US" sz="3200" b="0" i="0" dirty="0">
                <a:effectLst/>
                <a:latin typeface="Arial" panose="020B0604020202020204" pitchFamily="34" charset="0"/>
                <a:cs typeface="Arial" panose="020B0604020202020204" pitchFamily="34" charset="0"/>
              </a:rPr>
              <a:t>The Agency for Persons with Disabilities (APD) partners with stakeholders, sister agencies, nonprofits, faith-based organizations, parents, providers, private sector partners, and other networks to support people with developmental disabilities in living, learning, and working in their communities.</a:t>
            </a:r>
          </a:p>
        </p:txBody>
      </p:sp>
      <p:pic>
        <p:nvPicPr>
          <p:cNvPr id="2" name="Picture 1">
            <a:extLst>
              <a:ext uri="{FF2B5EF4-FFF2-40B4-BE49-F238E27FC236}">
                <a16:creationId xmlns:a16="http://schemas.microsoft.com/office/drawing/2014/main" id="{9A65C6D0-27E8-E66A-60EF-4C13B8CDC0EB}"/>
              </a:ext>
            </a:extLst>
          </p:cNvPr>
          <p:cNvPicPr>
            <a:picLocks noChangeAspect="1"/>
          </p:cNvPicPr>
          <p:nvPr/>
        </p:nvPicPr>
        <p:blipFill rotWithShape="1">
          <a:blip r:embed="rId3"/>
          <a:srcRect t="15154" b="-1924"/>
          <a:stretch/>
        </p:blipFill>
        <p:spPr>
          <a:xfrm rot="10800000">
            <a:off x="-2" y="5591175"/>
            <a:ext cx="12192001" cy="1266826"/>
          </a:xfrm>
          <a:prstGeom prst="rect">
            <a:avLst/>
          </a:prstGeom>
        </p:spPr>
      </p:pic>
    </p:spTree>
    <p:extLst>
      <p:ext uri="{BB962C8B-B14F-4D97-AF65-F5344CB8AC3E}">
        <p14:creationId xmlns:p14="http://schemas.microsoft.com/office/powerpoint/2010/main" val="238855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F1F2CC-C271-4DC8-A95C-A74779374C99}"/>
              </a:ext>
            </a:extLst>
          </p:cNvPr>
          <p:cNvSpPr>
            <a:spLocks noGrp="1"/>
          </p:cNvSpPr>
          <p:nvPr>
            <p:ph type="ctrTitle"/>
          </p:nvPr>
        </p:nvSpPr>
        <p:spPr>
          <a:xfrm>
            <a:off x="1649129" y="702643"/>
            <a:ext cx="9144000" cy="824515"/>
          </a:xfrm>
        </p:spPr>
        <p:txBody>
          <a:bodyPr vert="horz" lIns="91440" tIns="45720" rIns="91440" bIns="45720" rtlCol="0" anchor="b">
            <a:noAutofit/>
          </a:bodyPr>
          <a:lstStyle/>
          <a:p>
            <a:r>
              <a:rPr lang="en-US" sz="5400" b="1" i="0" kern="1200" dirty="0">
                <a:solidFill>
                  <a:schemeClr val="tx1"/>
                </a:solidFill>
                <a:effectLst/>
                <a:latin typeface="Arial" panose="020B0604020202020204" pitchFamily="34" charset="0"/>
                <a:cs typeface="Arial" panose="020B0604020202020204" pitchFamily="34" charset="0"/>
              </a:rPr>
              <a:t>Zero Tolerance Initiative</a:t>
            </a:r>
            <a:r>
              <a:rPr lang="en-US" sz="5400" b="1" kern="1200" dirty="0">
                <a:solidFill>
                  <a:schemeClr val="tx1"/>
                </a:solidFill>
                <a:latin typeface="Arial" panose="020B0604020202020204" pitchFamily="34" charset="0"/>
                <a:cs typeface="Arial" panose="020B0604020202020204" pitchFamily="34" charset="0"/>
              </a:rPr>
              <a:t>                     </a:t>
            </a:r>
          </a:p>
        </p:txBody>
      </p:sp>
      <p:sp>
        <p:nvSpPr>
          <p:cNvPr id="5" name="Text Placeholder 4">
            <a:extLst>
              <a:ext uri="{FF2B5EF4-FFF2-40B4-BE49-F238E27FC236}">
                <a16:creationId xmlns:a16="http://schemas.microsoft.com/office/drawing/2014/main" id="{A3B1ABD2-2F11-4833-A9F8-1A639EB6ED17}"/>
              </a:ext>
            </a:extLst>
          </p:cNvPr>
          <p:cNvSpPr>
            <a:spLocks noGrp="1"/>
          </p:cNvSpPr>
          <p:nvPr>
            <p:ph type="subTitle" idx="1"/>
          </p:nvPr>
        </p:nvSpPr>
        <p:spPr>
          <a:xfrm>
            <a:off x="609439" y="1693472"/>
            <a:ext cx="10973119" cy="3867244"/>
          </a:xfrm>
        </p:spPr>
        <p:txBody>
          <a:bodyPr vert="horz" lIns="91440" tIns="45720" rIns="91440" bIns="45720" rtlCol="0" anchor="t">
            <a:normAutofit lnSpcReduction="10000"/>
          </a:bodyPr>
          <a:lstStyle/>
          <a:p>
            <a:pPr marL="457200" indent="-457200" algn="l">
              <a:lnSpc>
                <a:spcPct val="100000"/>
              </a:lnSpc>
              <a:spcBef>
                <a:spcPts val="0"/>
              </a:spcBef>
              <a:spcAft>
                <a:spcPts val="600"/>
              </a:spcAft>
              <a:buFont typeface="Arial" panose="020B0604020202020204" pitchFamily="34" charset="0"/>
              <a:buChar char="•"/>
            </a:pPr>
            <a:r>
              <a:rPr lang="en-US" sz="3200" i="0" dirty="0">
                <a:effectLst/>
                <a:latin typeface="Arial" panose="020B0604020202020204" pitchFamily="34" charset="0"/>
                <a:cs typeface="Arial" panose="020B0604020202020204" pitchFamily="34" charset="0"/>
              </a:rPr>
              <a:t>APD’s Zero Tolerance Initiative was created as a community effort to combat abuse, neglect, and exploitation against persons with intellectual </a:t>
            </a:r>
            <a:r>
              <a:rPr lang="en-US" sz="3200" dirty="0">
                <a:latin typeface="Arial" panose="020B0604020202020204" pitchFamily="34" charset="0"/>
                <a:cs typeface="Arial" panose="020B0604020202020204" pitchFamily="34" charset="0"/>
              </a:rPr>
              <a:t>and </a:t>
            </a:r>
            <a:r>
              <a:rPr lang="en-US" sz="3200" i="0" dirty="0">
                <a:effectLst/>
                <a:latin typeface="Arial" panose="020B0604020202020204" pitchFamily="34" charset="0"/>
                <a:cs typeface="Arial" panose="020B0604020202020204" pitchFamily="34" charset="0"/>
              </a:rPr>
              <a:t>developmental disabilities. </a:t>
            </a:r>
          </a:p>
          <a:p>
            <a:pPr marL="457200" indent="-457200" algn="l">
              <a:lnSpc>
                <a:spcPct val="100000"/>
              </a:lnSpc>
              <a:spcBef>
                <a:spcPts val="0"/>
              </a:spcBef>
              <a:spcAft>
                <a:spcPts val="600"/>
              </a:spcAft>
              <a:buFont typeface="Arial" panose="020B0604020202020204" pitchFamily="34" charset="0"/>
              <a:buChar char="•"/>
            </a:pPr>
            <a:r>
              <a:rPr lang="en-US" sz="3200" b="0" i="0" dirty="0">
                <a:effectLst/>
                <a:latin typeface="Arial" panose="020B0604020202020204" pitchFamily="34" charset="0"/>
                <a:cs typeface="Arial" panose="020B0604020202020204" pitchFamily="34" charset="0"/>
              </a:rPr>
              <a:t>While APD has made significant progress in our prevention efforts, much work remains to be done. </a:t>
            </a:r>
          </a:p>
          <a:p>
            <a:pPr marL="457200" indent="-457200" algn="l">
              <a:lnSpc>
                <a:spcPct val="100000"/>
              </a:lnSpc>
              <a:spcBef>
                <a:spcPts val="0"/>
              </a:spcBef>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We want to help empower you to break down the wall of silence and report, report, report.</a:t>
            </a:r>
          </a:p>
        </p:txBody>
      </p:sp>
      <p:pic>
        <p:nvPicPr>
          <p:cNvPr id="4" name="Picture 3">
            <a:extLst>
              <a:ext uri="{FF2B5EF4-FFF2-40B4-BE49-F238E27FC236}">
                <a16:creationId xmlns:a16="http://schemas.microsoft.com/office/drawing/2014/main" id="{57CCC46F-A87A-95B5-B482-A3DDDFCEE061}"/>
              </a:ext>
            </a:extLst>
          </p:cNvPr>
          <p:cNvPicPr>
            <a:picLocks noChangeAspect="1"/>
          </p:cNvPicPr>
          <p:nvPr/>
        </p:nvPicPr>
        <p:blipFill rotWithShape="1">
          <a:blip r:embed="rId3"/>
          <a:srcRect t="15154" b="-1924"/>
          <a:stretch/>
        </p:blipFill>
        <p:spPr>
          <a:xfrm rot="10800000">
            <a:off x="-1" y="5727031"/>
            <a:ext cx="12192000" cy="1130967"/>
          </a:xfrm>
          <a:prstGeom prst="rect">
            <a:avLst/>
          </a:prstGeom>
        </p:spPr>
      </p:pic>
    </p:spTree>
    <p:extLst>
      <p:ext uri="{BB962C8B-B14F-4D97-AF65-F5344CB8AC3E}">
        <p14:creationId xmlns:p14="http://schemas.microsoft.com/office/powerpoint/2010/main" val="377699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A75781-BA11-4139-B9D3-A6F1C04BAF88}"/>
              </a:ext>
            </a:extLst>
          </p:cNvPr>
          <p:cNvSpPr>
            <a:spLocks noGrp="1"/>
          </p:cNvSpPr>
          <p:nvPr>
            <p:ph type="ctrTitle"/>
          </p:nvPr>
        </p:nvSpPr>
        <p:spPr>
          <a:xfrm>
            <a:off x="1427335" y="706170"/>
            <a:ext cx="9144000" cy="1610904"/>
          </a:xfrm>
        </p:spPr>
        <p:txBody>
          <a:bodyPr vert="horz" lIns="91440" tIns="45720" rIns="91440" bIns="45720" rtlCol="0" anchor="b">
            <a:noAutofit/>
          </a:bodyPr>
          <a:lstStyle/>
          <a:p>
            <a:pPr algn="ctr"/>
            <a:r>
              <a:rPr lang="en-US" sz="5000" b="1" dirty="0">
                <a:ln w="22225">
                  <a:noFill/>
                </a:ln>
                <a:latin typeface="Arial" panose="020B0604020202020204" pitchFamily="34" charset="0"/>
                <a:cs typeface="Arial" panose="020B0604020202020204" pitchFamily="34" charset="0"/>
              </a:rPr>
              <a:t>415.101</a:t>
            </a:r>
            <a:br>
              <a:rPr lang="en-US" sz="5000" b="1" dirty="0">
                <a:ln w="22225">
                  <a:noFill/>
                </a:ln>
                <a:latin typeface="Arial" panose="020B0604020202020204" pitchFamily="34" charset="0"/>
                <a:cs typeface="Arial" panose="020B0604020202020204" pitchFamily="34" charset="0"/>
              </a:rPr>
            </a:br>
            <a:r>
              <a:rPr lang="en-US" sz="5000" b="1" dirty="0">
                <a:ln w="22225">
                  <a:noFill/>
                </a:ln>
                <a:latin typeface="Arial" panose="020B0604020202020204" pitchFamily="34" charset="0"/>
                <a:cs typeface="Arial" panose="020B0604020202020204" pitchFamily="34" charset="0"/>
              </a:rPr>
              <a:t>Adult Protective Services Act</a:t>
            </a:r>
          </a:p>
        </p:txBody>
      </p:sp>
      <p:sp>
        <p:nvSpPr>
          <p:cNvPr id="7" name="Content Placeholder 6">
            <a:extLst>
              <a:ext uri="{FF2B5EF4-FFF2-40B4-BE49-F238E27FC236}">
                <a16:creationId xmlns:a16="http://schemas.microsoft.com/office/drawing/2014/main" id="{1BB78E92-0318-4449-BDA4-30F33F7E9F1C}"/>
              </a:ext>
            </a:extLst>
          </p:cNvPr>
          <p:cNvSpPr>
            <a:spLocks noGrp="1"/>
          </p:cNvSpPr>
          <p:nvPr>
            <p:ph type="subTitle" idx="1"/>
          </p:nvPr>
        </p:nvSpPr>
        <p:spPr>
          <a:xfrm>
            <a:off x="676507" y="2727934"/>
            <a:ext cx="10838985" cy="2296740"/>
          </a:xfrm>
        </p:spPr>
        <p:txBody>
          <a:bodyPr vert="horz" lIns="91440" tIns="45720" rIns="91440" bIns="45720" rtlCol="0" anchor="t">
            <a:noAutofit/>
          </a:bodyPr>
          <a:lstStyle/>
          <a:p>
            <a:pPr marL="0" indent="0" algn="ctr">
              <a:lnSpc>
                <a:spcPct val="100000"/>
              </a:lnSpc>
              <a:spcBef>
                <a:spcPts val="0"/>
              </a:spcBef>
              <a:spcAft>
                <a:spcPts val="600"/>
              </a:spcAft>
              <a:buNone/>
            </a:pPr>
            <a:r>
              <a:rPr lang="en-US" sz="3200" b="0" i="0" dirty="0">
                <a:effectLst/>
                <a:latin typeface="Arial" panose="020B0604020202020204" pitchFamily="34" charset="0"/>
                <a:cs typeface="Arial" panose="020B0604020202020204" pitchFamily="34" charset="0"/>
              </a:rPr>
              <a:t>It is the intent of the Legislature to provide for the detection and correction of abuse, neglect, and exploitation through social services and criminal investigations, and to establish a program of protective services for all vulnerable adults. </a:t>
            </a:r>
            <a:endParaRPr lang="en-US" sz="32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94B4A0E-9E32-4C6B-A2EA-934F82D73619}"/>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B03C26E2-E557-4859-B8F1-F01B8D819792}" type="slidenum">
              <a:rPr lang="en-US">
                <a:solidFill>
                  <a:prstClr val="black">
                    <a:tint val="75000"/>
                  </a:prstClr>
                </a:solidFill>
                <a:latin typeface="Calibri" panose="020F0502020204030204"/>
              </a:rPr>
              <a:pPr>
                <a:spcAft>
                  <a:spcPts val="600"/>
                </a:spcAft>
                <a:defRPr/>
              </a:pPr>
              <a:t>5</a:t>
            </a:fld>
            <a:endParaRPr lang="en-US">
              <a:solidFill>
                <a:prstClr val="black">
                  <a:tint val="75000"/>
                </a:prstClr>
              </a:solidFill>
              <a:latin typeface="Calibri" panose="020F0502020204030204"/>
            </a:endParaRPr>
          </a:p>
        </p:txBody>
      </p:sp>
      <p:pic>
        <p:nvPicPr>
          <p:cNvPr id="19" name="Picture 18">
            <a:extLst>
              <a:ext uri="{FF2B5EF4-FFF2-40B4-BE49-F238E27FC236}">
                <a16:creationId xmlns:a16="http://schemas.microsoft.com/office/drawing/2014/main" id="{6EEB2F99-2029-0B95-4973-8CC0CCA607B1}"/>
              </a:ext>
            </a:extLst>
          </p:cNvPr>
          <p:cNvPicPr>
            <a:picLocks noChangeAspect="1"/>
          </p:cNvPicPr>
          <p:nvPr/>
        </p:nvPicPr>
        <p:blipFill rotWithShape="1">
          <a:blip r:embed="rId3"/>
          <a:srcRect t="15154" b="-1924"/>
          <a:stretch/>
        </p:blipFill>
        <p:spPr>
          <a:xfrm rot="10800000">
            <a:off x="0" y="5591174"/>
            <a:ext cx="12192000" cy="1266826"/>
          </a:xfrm>
          <a:prstGeom prst="rect">
            <a:avLst/>
          </a:prstGeom>
        </p:spPr>
      </p:pic>
    </p:spTree>
    <p:extLst>
      <p:ext uri="{BB962C8B-B14F-4D97-AF65-F5344CB8AC3E}">
        <p14:creationId xmlns:p14="http://schemas.microsoft.com/office/powerpoint/2010/main" val="4066490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A75781-BA11-4139-B9D3-A6F1C04BAF88}"/>
              </a:ext>
            </a:extLst>
          </p:cNvPr>
          <p:cNvSpPr>
            <a:spLocks noGrp="1"/>
          </p:cNvSpPr>
          <p:nvPr>
            <p:ph type="ctrTitle"/>
          </p:nvPr>
        </p:nvSpPr>
        <p:spPr>
          <a:xfrm>
            <a:off x="652309" y="275239"/>
            <a:ext cx="10537774" cy="1835167"/>
          </a:xfrm>
        </p:spPr>
        <p:txBody>
          <a:bodyPr vert="horz" lIns="91440" tIns="45720" rIns="91440" bIns="45720" rtlCol="0" anchor="b">
            <a:noAutofit/>
          </a:bodyPr>
          <a:lstStyle/>
          <a:p>
            <a:pPr algn="ctr"/>
            <a:r>
              <a:rPr lang="en-US" sz="5000" b="1" dirty="0">
                <a:ln w="22225">
                  <a:noFill/>
                </a:ln>
                <a:latin typeface="Arial" panose="020B0604020202020204" pitchFamily="34" charset="0"/>
                <a:cs typeface="Arial" panose="020B0604020202020204" pitchFamily="34" charset="0"/>
              </a:rPr>
              <a:t>39.001</a:t>
            </a:r>
            <a:br>
              <a:rPr lang="en-US" sz="5000" b="1" dirty="0">
                <a:ln w="22225">
                  <a:noFill/>
                </a:ln>
                <a:latin typeface="Arial" panose="020B0604020202020204" pitchFamily="34" charset="0"/>
                <a:cs typeface="Arial" panose="020B0604020202020204" pitchFamily="34" charset="0"/>
              </a:rPr>
            </a:br>
            <a:r>
              <a:rPr lang="en-US" sz="5000" b="1" dirty="0">
                <a:ln w="22225">
                  <a:noFill/>
                </a:ln>
                <a:latin typeface="Arial" panose="020B0604020202020204" pitchFamily="34" charset="0"/>
                <a:cs typeface="Arial" panose="020B0604020202020204" pitchFamily="34" charset="0"/>
              </a:rPr>
              <a:t>Proceedings Relating to Children</a:t>
            </a:r>
          </a:p>
        </p:txBody>
      </p:sp>
      <p:sp>
        <p:nvSpPr>
          <p:cNvPr id="7" name="Content Placeholder 6">
            <a:extLst>
              <a:ext uri="{FF2B5EF4-FFF2-40B4-BE49-F238E27FC236}">
                <a16:creationId xmlns:a16="http://schemas.microsoft.com/office/drawing/2014/main" id="{1BB78E92-0318-4449-BDA4-30F33F7E9F1C}"/>
              </a:ext>
            </a:extLst>
          </p:cNvPr>
          <p:cNvSpPr>
            <a:spLocks noGrp="1"/>
          </p:cNvSpPr>
          <p:nvPr>
            <p:ph type="subTitle" idx="1"/>
          </p:nvPr>
        </p:nvSpPr>
        <p:spPr>
          <a:xfrm>
            <a:off x="740394" y="2401712"/>
            <a:ext cx="10613406" cy="2955305"/>
          </a:xfrm>
        </p:spPr>
        <p:txBody>
          <a:bodyPr vert="horz" lIns="91440" tIns="45720" rIns="91440" bIns="45720" rtlCol="0" anchor="t">
            <a:noAutofit/>
          </a:bodyPr>
          <a:lstStyle/>
          <a:p>
            <a:pPr marL="0" indent="0" algn="ctr">
              <a:lnSpc>
                <a:spcPct val="100000"/>
              </a:lnSpc>
              <a:spcBef>
                <a:spcPts val="0"/>
              </a:spcBef>
              <a:spcAft>
                <a:spcPts val="600"/>
              </a:spcAft>
              <a:buNone/>
            </a:pPr>
            <a:r>
              <a:rPr lang="en-US" sz="3200" dirty="0">
                <a:latin typeface="Arial" panose="020B0604020202020204" pitchFamily="34" charset="0"/>
                <a:cs typeface="Arial" panose="020B0604020202020204" pitchFamily="34" charset="0"/>
              </a:rPr>
              <a:t>To provide the care, safety, and protection of children in an environment that fosters healthy social, emotional, intellectual, and physical development; to ensure secure and safe custody; to promote the health and well-being of all children under the state’s care; and to prevent the occurrence of child abuse, neglect, and abandonment. </a:t>
            </a:r>
          </a:p>
        </p:txBody>
      </p:sp>
      <p:sp>
        <p:nvSpPr>
          <p:cNvPr id="3" name="Slide Number Placeholder 2">
            <a:extLst>
              <a:ext uri="{FF2B5EF4-FFF2-40B4-BE49-F238E27FC236}">
                <a16:creationId xmlns:a16="http://schemas.microsoft.com/office/drawing/2014/main" id="{D94B4A0E-9E32-4C6B-A2EA-934F82D73619}"/>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B03C26E2-E557-4859-B8F1-F01B8D819792}" type="slidenum">
              <a:rPr lang="en-US">
                <a:solidFill>
                  <a:prstClr val="black">
                    <a:tint val="75000"/>
                  </a:prstClr>
                </a:solidFill>
                <a:latin typeface="Calibri" panose="020F0502020204030204"/>
              </a:rPr>
              <a:pPr>
                <a:spcAft>
                  <a:spcPts val="600"/>
                </a:spcAft>
                <a:defRPr/>
              </a:pPr>
              <a:t>6</a:t>
            </a:fld>
            <a:endParaRPr lang="en-US">
              <a:solidFill>
                <a:prstClr val="black">
                  <a:tint val="75000"/>
                </a:prstClr>
              </a:solidFill>
              <a:latin typeface="Calibri" panose="020F0502020204030204"/>
            </a:endParaRPr>
          </a:p>
        </p:txBody>
      </p:sp>
      <p:pic>
        <p:nvPicPr>
          <p:cNvPr id="2" name="Picture 1">
            <a:extLst>
              <a:ext uri="{FF2B5EF4-FFF2-40B4-BE49-F238E27FC236}">
                <a16:creationId xmlns:a16="http://schemas.microsoft.com/office/drawing/2014/main" id="{D8F2855A-1521-7D04-4197-99CF22F2A215}"/>
              </a:ext>
            </a:extLst>
          </p:cNvPr>
          <p:cNvPicPr>
            <a:picLocks noChangeAspect="1"/>
          </p:cNvPicPr>
          <p:nvPr/>
        </p:nvPicPr>
        <p:blipFill rotWithShape="1">
          <a:blip r:embed="rId3"/>
          <a:srcRect t="15154" b="-1924"/>
          <a:stretch/>
        </p:blipFill>
        <p:spPr>
          <a:xfrm rot="10800000">
            <a:off x="0" y="5648324"/>
            <a:ext cx="12188952" cy="1218265"/>
          </a:xfrm>
          <a:prstGeom prst="rect">
            <a:avLst/>
          </a:prstGeom>
        </p:spPr>
      </p:pic>
    </p:spTree>
    <p:extLst>
      <p:ext uri="{BB962C8B-B14F-4D97-AF65-F5344CB8AC3E}">
        <p14:creationId xmlns:p14="http://schemas.microsoft.com/office/powerpoint/2010/main" val="3214804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DD09295-4EFF-20A1-77BB-AC20F647CDD1}"/>
              </a:ext>
            </a:extLst>
          </p:cNvPr>
          <p:cNvSpPr>
            <a:spLocks noGrp="1"/>
          </p:cNvSpPr>
          <p:nvPr>
            <p:ph type="title"/>
          </p:nvPr>
        </p:nvSpPr>
        <p:spPr>
          <a:xfrm>
            <a:off x="751119" y="226337"/>
            <a:ext cx="10515600" cy="1459589"/>
          </a:xfrm>
        </p:spPr>
        <p:txBody>
          <a:bodyPr>
            <a:normAutofit fontScale="90000"/>
          </a:bodyPr>
          <a:lstStyle/>
          <a:p>
            <a:pPr algn="ctr"/>
            <a:r>
              <a:rPr lang="en-US" sz="5600" b="1" dirty="0">
                <a:latin typeface="Arial" panose="020B0604020202020204" pitchFamily="34" charset="0"/>
                <a:cs typeface="Arial" panose="020B0604020202020204" pitchFamily="34" charset="0"/>
              </a:rPr>
              <a:t>People with disabilities are more </a:t>
            </a:r>
            <a:br>
              <a:rPr lang="en-US" sz="5600" b="1" dirty="0">
                <a:latin typeface="Arial" panose="020B0604020202020204" pitchFamily="34" charset="0"/>
                <a:cs typeface="Arial" panose="020B0604020202020204" pitchFamily="34" charset="0"/>
              </a:rPr>
            </a:br>
            <a:r>
              <a:rPr lang="en-US" sz="5600" b="1" dirty="0">
                <a:latin typeface="Arial" panose="020B0604020202020204" pitchFamily="34" charset="0"/>
                <a:cs typeface="Arial" panose="020B0604020202020204" pitchFamily="34" charset="0"/>
              </a:rPr>
              <a:t>likely to experience:</a:t>
            </a:r>
            <a:endParaRPr lang="en-US" dirty="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ADDF72DE-857F-1C47-0710-836A13BCFF86}"/>
              </a:ext>
            </a:extLst>
          </p:cNvPr>
          <p:cNvSpPr>
            <a:spLocks noGrp="1"/>
          </p:cNvSpPr>
          <p:nvPr>
            <p:ph sz="half" idx="1"/>
          </p:nvPr>
        </p:nvSpPr>
        <p:spPr>
          <a:xfrm>
            <a:off x="268177" y="1776458"/>
            <a:ext cx="11483221" cy="4644610"/>
          </a:xfrm>
        </p:spPr>
        <p:txBody>
          <a:bodyPr>
            <a:normAutofit/>
          </a:bodyPr>
          <a:lstStyle/>
          <a:p>
            <a:pPr>
              <a:lnSpc>
                <a:spcPct val="120000"/>
              </a:lnSpc>
              <a:spcBef>
                <a:spcPts val="0"/>
              </a:spcBef>
              <a:spcAft>
                <a:spcPts val="600"/>
              </a:spcAft>
            </a:pPr>
            <a:r>
              <a:rPr lang="en-US" sz="2600" dirty="0">
                <a:latin typeface="Arial" panose="020B0604020202020204" pitchFamily="34" charset="0"/>
                <a:cs typeface="Arial" panose="020B0604020202020204" pitchFamily="34" charset="0"/>
              </a:rPr>
              <a:t>Abuse, neglect, exploitation, and sexual misconduct, which is more severe and can last for longer periods of time</a:t>
            </a:r>
          </a:p>
          <a:p>
            <a:pPr>
              <a:lnSpc>
                <a:spcPct val="120000"/>
              </a:lnSpc>
              <a:spcBef>
                <a:spcPts val="0"/>
              </a:spcBef>
              <a:spcAft>
                <a:spcPts val="600"/>
              </a:spcAft>
            </a:pPr>
            <a:r>
              <a:rPr lang="en-US" sz="2600" dirty="0">
                <a:latin typeface="Arial" panose="020B0604020202020204" pitchFamily="34" charset="0"/>
                <a:cs typeface="Arial" panose="020B0604020202020204" pitchFamily="34" charset="0"/>
              </a:rPr>
              <a:t>Multiple and </a:t>
            </a:r>
            <a:r>
              <a:rPr lang="en-US" sz="2600" u="sng" dirty="0">
                <a:latin typeface="Arial" panose="020B0604020202020204" pitchFamily="34" charset="0"/>
                <a:cs typeface="Arial" panose="020B0604020202020204" pitchFamily="34" charset="0"/>
              </a:rPr>
              <a:t>repeat</a:t>
            </a:r>
            <a:r>
              <a:rPr lang="en-US" sz="2600" dirty="0">
                <a:latin typeface="Arial" panose="020B0604020202020204" pitchFamily="34" charset="0"/>
                <a:cs typeface="Arial" panose="020B0604020202020204" pitchFamily="34" charset="0"/>
              </a:rPr>
              <a:t> perpetrators</a:t>
            </a:r>
          </a:p>
          <a:p>
            <a:pPr>
              <a:lnSpc>
                <a:spcPct val="120000"/>
              </a:lnSpc>
              <a:spcBef>
                <a:spcPts val="0"/>
              </a:spcBef>
              <a:spcAft>
                <a:spcPts val="600"/>
              </a:spcAft>
            </a:pPr>
            <a:r>
              <a:rPr lang="en-US" sz="2600" dirty="0">
                <a:latin typeface="Arial" panose="020B0604020202020204" pitchFamily="34" charset="0"/>
                <a:cs typeface="Arial" panose="020B0604020202020204" pitchFamily="34" charset="0"/>
              </a:rPr>
              <a:t>Abuse more frequently than others</a:t>
            </a:r>
          </a:p>
          <a:p>
            <a:pPr>
              <a:lnSpc>
                <a:spcPct val="120000"/>
              </a:lnSpc>
              <a:spcBef>
                <a:spcPts val="0"/>
              </a:spcBef>
              <a:spcAft>
                <a:spcPts val="600"/>
              </a:spcAft>
            </a:pPr>
            <a:r>
              <a:rPr lang="en-US" sz="2600" dirty="0">
                <a:latin typeface="Arial" panose="020B0604020202020204" pitchFamily="34" charset="0"/>
                <a:cs typeface="Arial" panose="020B0604020202020204" pitchFamily="34" charset="0"/>
              </a:rPr>
              <a:t>Difficulty escaping abusive situations</a:t>
            </a:r>
          </a:p>
          <a:p>
            <a:pPr>
              <a:lnSpc>
                <a:spcPct val="120000"/>
              </a:lnSpc>
              <a:spcBef>
                <a:spcPts val="0"/>
              </a:spcBef>
              <a:spcAft>
                <a:spcPts val="600"/>
              </a:spcAft>
            </a:pPr>
            <a:r>
              <a:rPr lang="en-US" sz="2600" dirty="0">
                <a:latin typeface="Arial" panose="020B0604020202020204" pitchFamily="34" charset="0"/>
                <a:cs typeface="Arial" panose="020B0604020202020204" pitchFamily="34" charset="0"/>
              </a:rPr>
              <a:t>Inadequate or inappropriate health care</a:t>
            </a:r>
          </a:p>
          <a:p>
            <a:pPr>
              <a:lnSpc>
                <a:spcPct val="120000"/>
              </a:lnSpc>
              <a:spcBef>
                <a:spcPts val="0"/>
              </a:spcBef>
              <a:spcAft>
                <a:spcPts val="600"/>
              </a:spcAft>
            </a:pPr>
            <a:r>
              <a:rPr lang="en-US" sz="2600" dirty="0">
                <a:latin typeface="Arial" panose="020B0604020202020204" pitchFamily="34" charset="0"/>
                <a:cs typeface="Arial" panose="020B0604020202020204" pitchFamily="34" charset="0"/>
              </a:rPr>
              <a:t>Finding justice or services</a:t>
            </a:r>
            <a:endParaRPr lang="en-US" sz="1200" i="1"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1200" i="1" dirty="0">
                <a:effectLst/>
                <a:latin typeface="Arial" panose="020B0604020202020204" pitchFamily="34" charset="0"/>
                <a:ea typeface="Calibri" panose="020F0502020204030204" pitchFamily="34" charset="0"/>
                <a:cs typeface="Arial" panose="020B0604020202020204" pitchFamily="34" charset="0"/>
              </a:rPr>
              <a:t>Source: Intervention Tips. I-CAN! Accessibility Project Virginia Commonwealth University School of Social Work and Partnership for People with Disabilities.</a:t>
            </a:r>
            <a:r>
              <a:rPr lang="en-US" sz="1200" dirty="0">
                <a:effectLst/>
                <a:latin typeface="Arial" panose="020B0604020202020204" pitchFamily="34" charset="0"/>
                <a:ea typeface="Calibri" panose="020F0502020204030204" pitchFamily="34" charset="0"/>
                <a:cs typeface="Arial" panose="020B0604020202020204" pitchFamily="34" charset="0"/>
              </a:rPr>
              <a:t> Retrieved from Slide Serve: https://www.slideserve.com/pmello/people-with-disabilities-affected-by-violence-court-advocacy-and-intervention-tips-powerpoint-ppt-presentation</a:t>
            </a:r>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F29F44CA-285B-4295-A0C3-C1E46CDDF8F4}"/>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B03C26E2-E557-4859-B8F1-F01B8D819792}" type="slidenum">
              <a:rPr lang="en-US"/>
              <a:pPr>
                <a:spcAft>
                  <a:spcPts val="600"/>
                </a:spcAft>
                <a:defRPr/>
              </a:pPr>
              <a:t>7</a:t>
            </a:fld>
            <a:endParaRPr lang="en-US"/>
          </a:p>
        </p:txBody>
      </p:sp>
      <p:pic>
        <p:nvPicPr>
          <p:cNvPr id="7" name="Picture 6">
            <a:extLst>
              <a:ext uri="{FF2B5EF4-FFF2-40B4-BE49-F238E27FC236}">
                <a16:creationId xmlns:a16="http://schemas.microsoft.com/office/drawing/2014/main" id="{0E317C34-A1C5-4CE3-4C7A-0DB0CCABA067}"/>
              </a:ext>
            </a:extLst>
          </p:cNvPr>
          <p:cNvPicPr>
            <a:picLocks noChangeAspect="1"/>
          </p:cNvPicPr>
          <p:nvPr/>
        </p:nvPicPr>
        <p:blipFill rotWithShape="1">
          <a:blip r:embed="rId3"/>
          <a:srcRect t="15154" b="-1924"/>
          <a:stretch/>
        </p:blipFill>
        <p:spPr>
          <a:xfrm rot="10800000">
            <a:off x="-1" y="6201100"/>
            <a:ext cx="12192000" cy="656900"/>
          </a:xfrm>
          <a:prstGeom prst="rect">
            <a:avLst/>
          </a:prstGeom>
        </p:spPr>
      </p:pic>
      <p:pic>
        <p:nvPicPr>
          <p:cNvPr id="14" name="Content Placeholder 13" descr="A person and an old person&#10;&#10;Description automatically generated with low confidence">
            <a:extLst>
              <a:ext uri="{FF2B5EF4-FFF2-40B4-BE49-F238E27FC236}">
                <a16:creationId xmlns:a16="http://schemas.microsoft.com/office/drawing/2014/main" id="{21F1CC54-D9EB-FD53-B872-EC8FD646C767}"/>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7039"/>
          <a:stretch/>
        </p:blipFill>
        <p:spPr>
          <a:xfrm>
            <a:off x="7279741" y="2702608"/>
            <a:ext cx="3677153" cy="2637057"/>
          </a:xfrm>
          <a:prstGeom prst="rect">
            <a:avLst/>
          </a:prstGeom>
        </p:spPr>
      </p:pic>
    </p:spTree>
    <p:extLst>
      <p:ext uri="{BB962C8B-B14F-4D97-AF65-F5344CB8AC3E}">
        <p14:creationId xmlns:p14="http://schemas.microsoft.com/office/powerpoint/2010/main" val="1322519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DA8B48-B743-47E0-22FA-226CA2D38322}"/>
              </a:ext>
            </a:extLst>
          </p:cNvPr>
          <p:cNvSpPr>
            <a:spLocks noGrp="1"/>
          </p:cNvSpPr>
          <p:nvPr>
            <p:ph type="ctrTitle"/>
          </p:nvPr>
        </p:nvSpPr>
        <p:spPr>
          <a:xfrm>
            <a:off x="2149642" y="852855"/>
            <a:ext cx="7523747" cy="1072197"/>
          </a:xfrm>
        </p:spPr>
        <p:txBody>
          <a:bodyPr vert="horz" lIns="91440" tIns="45720" rIns="91440" bIns="45720" rtlCol="0" anchor="ctr">
            <a:normAutofit/>
          </a:bodyPr>
          <a:lstStyle/>
          <a:p>
            <a:r>
              <a:rPr lang="en-US" sz="5000" b="1" kern="1200" dirty="0">
                <a:latin typeface="Arial" panose="020B0604020202020204" pitchFamily="34" charset="0"/>
                <a:cs typeface="Arial" panose="020B0604020202020204" pitchFamily="34" charset="0"/>
              </a:rPr>
              <a:t>ABUSE IS…</a:t>
            </a:r>
          </a:p>
        </p:txBody>
      </p:sp>
      <p:sp>
        <p:nvSpPr>
          <p:cNvPr id="3" name="Content Placeholder 2">
            <a:extLst>
              <a:ext uri="{FF2B5EF4-FFF2-40B4-BE49-F238E27FC236}">
                <a16:creationId xmlns:a16="http://schemas.microsoft.com/office/drawing/2014/main" id="{7CA9FEB6-6DEE-818A-CD22-5149160C634E}"/>
              </a:ext>
            </a:extLst>
          </p:cNvPr>
          <p:cNvSpPr>
            <a:spLocks noGrp="1"/>
          </p:cNvSpPr>
          <p:nvPr>
            <p:ph type="subTitle" idx="1"/>
          </p:nvPr>
        </p:nvSpPr>
        <p:spPr>
          <a:xfrm>
            <a:off x="909840" y="2584523"/>
            <a:ext cx="10003349" cy="2652299"/>
          </a:xfrm>
        </p:spPr>
        <p:txBody>
          <a:bodyPr vert="horz" lIns="91440" tIns="45720" rIns="91440" bIns="45720" rtlCol="0" anchor="t">
            <a:noAutofit/>
          </a:bodyPr>
          <a:lstStyle/>
          <a:p>
            <a:pPr marL="0" indent="0" algn="ctr">
              <a:buNone/>
            </a:pPr>
            <a:r>
              <a:rPr lang="en-US" sz="3200" b="0" i="0" dirty="0">
                <a:effectLst/>
                <a:latin typeface="Arial" panose="020B0604020202020204" pitchFamily="34" charset="0"/>
                <a:cs typeface="Arial" panose="020B0604020202020204" pitchFamily="34" charset="0"/>
              </a:rPr>
              <a:t>Any willful act or threatened act by a relative, caregiver, or household member which causes or is likely to cause significant impairment to an individual’s physical, mental, or emotional health. Abuse includes acts and omissions.</a:t>
            </a:r>
            <a:endParaRPr lang="en-US" sz="32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2CA8BA3-86BD-75EA-FF1C-CE9AFCE8C2F2}"/>
              </a:ext>
            </a:extLst>
          </p:cNvPr>
          <p:cNvPicPr>
            <a:picLocks noChangeAspect="1"/>
          </p:cNvPicPr>
          <p:nvPr/>
        </p:nvPicPr>
        <p:blipFill rotWithShape="1">
          <a:blip r:embed="rId2"/>
          <a:srcRect t="15154" b="-1924"/>
          <a:stretch/>
        </p:blipFill>
        <p:spPr>
          <a:xfrm rot="10800000">
            <a:off x="0" y="5676900"/>
            <a:ext cx="12192000" cy="1181100"/>
          </a:xfrm>
          <a:prstGeom prst="rect">
            <a:avLst/>
          </a:prstGeom>
        </p:spPr>
      </p:pic>
    </p:spTree>
    <p:extLst>
      <p:ext uri="{BB962C8B-B14F-4D97-AF65-F5344CB8AC3E}">
        <p14:creationId xmlns:p14="http://schemas.microsoft.com/office/powerpoint/2010/main" val="587095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82DBEBD-73A4-0C1F-53EA-7C97A3FC5C96}"/>
              </a:ext>
            </a:extLst>
          </p:cNvPr>
          <p:cNvSpPr txBox="1"/>
          <p:nvPr/>
        </p:nvSpPr>
        <p:spPr>
          <a:xfrm>
            <a:off x="3510996" y="107116"/>
            <a:ext cx="5636067" cy="105243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200" b="1" kern="1200" dirty="0">
                <a:solidFill>
                  <a:schemeClr val="tx1"/>
                </a:solidFill>
                <a:latin typeface="Arial" panose="020B0604020202020204" pitchFamily="34" charset="0"/>
                <a:ea typeface="+mj-ea"/>
                <a:cs typeface="Arial" panose="020B0604020202020204" pitchFamily="34" charset="0"/>
              </a:rPr>
              <a:t>Signs of Abuse</a:t>
            </a:r>
          </a:p>
        </p:txBody>
      </p:sp>
      <p:graphicFrame>
        <p:nvGraphicFramePr>
          <p:cNvPr id="7" name="TextBox 4">
            <a:extLst>
              <a:ext uri="{FF2B5EF4-FFF2-40B4-BE49-F238E27FC236}">
                <a16:creationId xmlns:a16="http://schemas.microsoft.com/office/drawing/2014/main" id="{51F4491E-DE7A-F51A-C4F9-3B2754FE5B04}"/>
              </a:ext>
            </a:extLst>
          </p:cNvPr>
          <p:cNvGraphicFramePr/>
          <p:nvPr>
            <p:extLst>
              <p:ext uri="{D42A27DB-BD31-4B8C-83A1-F6EECF244321}">
                <p14:modId xmlns:p14="http://schemas.microsoft.com/office/powerpoint/2010/main" val="3037709264"/>
              </p:ext>
            </p:extLst>
          </p:nvPr>
        </p:nvGraphicFramePr>
        <p:xfrm>
          <a:off x="425554" y="1159546"/>
          <a:ext cx="7571677" cy="5511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5">
            <a:extLst>
              <a:ext uri="{FF2B5EF4-FFF2-40B4-BE49-F238E27FC236}">
                <a16:creationId xmlns:a16="http://schemas.microsoft.com/office/drawing/2014/main" id="{4A8D77D4-B88D-0845-30AA-B6C32567D1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924" r="15154"/>
          <a:stretch>
            <a:fillRect/>
          </a:stretch>
        </p:blipFill>
        <p:spPr bwMode="auto">
          <a:xfrm>
            <a:off x="11010900" y="0"/>
            <a:ext cx="1181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4" descr="A person wearing a hat&#10;&#10;Description automatically generated with medium confidence">
            <a:extLst>
              <a:ext uri="{FF2B5EF4-FFF2-40B4-BE49-F238E27FC236}">
                <a16:creationId xmlns:a16="http://schemas.microsoft.com/office/drawing/2014/main" id="{FEFF6834-9AD3-6EC6-7CBE-967BAB06E0BC}"/>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27932" r="12534" b="-1"/>
          <a:stretch/>
        </p:blipFill>
        <p:spPr>
          <a:xfrm>
            <a:off x="7326646" y="2589058"/>
            <a:ext cx="3242553" cy="36356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78749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75BDE7A-0EB4-4391-A992-773A3E5E9946}">
  <we:reference id="wa104380907" version="3.1.0.0" store="en-US" storeType="OMEX"/>
  <we:alternateReferences>
    <we:reference id="wa104380907" version="3.1.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36897</TotalTime>
  <Words>1917</Words>
  <Application>Microsoft Office PowerPoint</Application>
  <PresentationFormat>Widescreen</PresentationFormat>
  <Paragraphs>202</Paragraphs>
  <Slides>29</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Zero Tolerance</vt:lpstr>
      <vt:lpstr>TOPICS TO DISCUSS </vt:lpstr>
      <vt:lpstr>About Our Agency                                                       </vt:lpstr>
      <vt:lpstr>Zero Tolerance Initiative                     </vt:lpstr>
      <vt:lpstr>415.101 Adult Protective Services Act</vt:lpstr>
      <vt:lpstr>39.001 Proceedings Relating to Children</vt:lpstr>
      <vt:lpstr>People with disabilities are more  likely to experience:</vt:lpstr>
      <vt:lpstr>ABUSE IS…</vt:lpstr>
      <vt:lpstr>PowerPoint Presentation</vt:lpstr>
      <vt:lpstr>NEGLECT IS…</vt:lpstr>
      <vt:lpstr>Signs of Neglect</vt:lpstr>
      <vt:lpstr>EXPLOITATION IS….</vt:lpstr>
      <vt:lpstr>Signs of Financial Exploitation</vt:lpstr>
      <vt:lpstr>Human Trafficking</vt:lpstr>
      <vt:lpstr>PowerPoint Presentation</vt:lpstr>
      <vt:lpstr>PowerPoint Presentation</vt:lpstr>
      <vt:lpstr>Caregiver Risk Factors</vt:lpstr>
      <vt:lpstr>PowerPoint Presentation</vt:lpstr>
      <vt:lpstr>PowerPoint Presentation</vt:lpstr>
      <vt:lpstr>The single most important thing to indicate the possibility of abuse, neglect, or exploitation of a person with a developmental disability is CHANGE.  A sudden or gradual change in behavior, appearance, mood, and sleep patterns should always be noted and monitored.  </vt:lpstr>
      <vt:lpstr>Your response to a victim should always communicate…</vt:lpstr>
      <vt:lpstr>According to a National Statistics report, the rate of violent victimization against persons with disabilities was at least 3.5 times the rate against those without disabilities (per 1,000 people surveyed from ages 12 and older).  Approximately 33% percent of the victims of violent crimes knew their perpetrators.  Source: Bureau of Justice Statistics, National Crime Victimization Survey, 2009-2019. Published November 2021 by NCJ 301367 </vt:lpstr>
      <vt:lpstr>PowerPoint Presentation</vt:lpstr>
      <vt:lpstr>Cyberbullying</vt:lpstr>
      <vt:lpstr>Prevention Methods</vt:lpstr>
      <vt:lpstr>Prevention of Abuse, Neglect, Exploitation, and Sexual Abuse of Individuals with Disabilities</vt:lpstr>
      <vt:lpstr>How Do I Report Abuse, Neglect, and Exploitation?</vt:lpstr>
      <vt:lpstr>PowerPoint Presentation</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Abuse, Neglect, Exploitation and Sexual Misconduct Reporting</dc:title>
  <dc:creator>Christy Smiley</dc:creator>
  <cp:lastModifiedBy>Crystal Crowell</cp:lastModifiedBy>
  <cp:revision>76</cp:revision>
  <cp:lastPrinted>2023-06-05T15:09:09Z</cp:lastPrinted>
  <dcterms:created xsi:type="dcterms:W3CDTF">2023-01-19T14:14:20Z</dcterms:created>
  <dcterms:modified xsi:type="dcterms:W3CDTF">2023-06-07T19:55:52Z</dcterms:modified>
</cp:coreProperties>
</file>